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9" r:id="rId2"/>
    <p:sldId id="266" r:id="rId3"/>
    <p:sldId id="261" r:id="rId4"/>
    <p:sldId id="267" r:id="rId5"/>
    <p:sldId id="270" r:id="rId6"/>
    <p:sldId id="271" r:id="rId7"/>
    <p:sldId id="279" r:id="rId8"/>
    <p:sldId id="283" r:id="rId9"/>
    <p:sldId id="276" r:id="rId10"/>
    <p:sldId id="280" r:id="rId11"/>
    <p:sldId id="281" r:id="rId12"/>
    <p:sldId id="282" r:id="rId13"/>
    <p:sldId id="291" r:id="rId14"/>
    <p:sldId id="293" r:id="rId15"/>
    <p:sldId id="292" r:id="rId16"/>
    <p:sldId id="294" r:id="rId17"/>
    <p:sldId id="295" r:id="rId18"/>
    <p:sldId id="296" r:id="rId19"/>
    <p:sldId id="297" r:id="rId20"/>
    <p:sldId id="298" r:id="rId21"/>
    <p:sldId id="284"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286" r:id="rId36"/>
    <p:sldId id="287" r:id="rId37"/>
    <p:sldId id="290" r:id="rId38"/>
    <p:sldId id="312" r:id="rId39"/>
    <p:sldId id="313" r:id="rId40"/>
    <p:sldId id="269" r:id="rId41"/>
    <p:sldId id="314" r:id="rId42"/>
    <p:sldId id="330" r:id="rId43"/>
    <p:sldId id="316" r:id="rId44"/>
    <p:sldId id="317" r:id="rId45"/>
    <p:sldId id="318" r:id="rId46"/>
    <p:sldId id="319" r:id="rId47"/>
    <p:sldId id="320" r:id="rId48"/>
    <p:sldId id="321" r:id="rId49"/>
    <p:sldId id="268" r:id="rId50"/>
    <p:sldId id="322" r:id="rId51"/>
    <p:sldId id="323" r:id="rId52"/>
    <p:sldId id="324" r:id="rId53"/>
    <p:sldId id="272" r:id="rId54"/>
    <p:sldId id="325" r:id="rId55"/>
    <p:sldId id="273" r:id="rId56"/>
    <p:sldId id="326" r:id="rId57"/>
    <p:sldId id="327" r:id="rId58"/>
    <p:sldId id="274" r:id="rId59"/>
    <p:sldId id="328" r:id="rId60"/>
    <p:sldId id="275" r:id="rId61"/>
    <p:sldId id="329" r:id="rId62"/>
    <p:sldId id="264"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endParaRPr lang="en-US"/>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endParaRPr lang="en-US"/>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210546" custScaleY="518400" custLinFactNeighborX="-25928" custLinFactNeighborY="39"/>
      <dgm:spPr>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283570" custScaleY="521097" custLinFactX="100000" custLinFactNeighborX="173097" custLinFactNeighborY="39"/>
      <dgm:spPr>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7255" custLinFactNeighborY="-3902">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22591" custScaleY="185603" custLinFactNeighborX="55569" custLinFactNeighborY="24688"/>
      <dgm:spPr>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err="1"/>
            <a:t>riendly</a:t>
          </a:r>
          <a:r>
            <a:rPr lang="en-US"/>
            <a:t>, two player game</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lnSpc>
              <a:spcPct val="100000"/>
            </a:lnSpc>
          </a:pPr>
          <a:r>
            <a:rPr lang="en-US" err="1"/>
            <a:t>ppose</a:t>
          </a:r>
          <a:r>
            <a:rPr lang="en-US"/>
            <a:t> </a:t>
          </a:r>
          <a:r>
            <a:rPr lang="en-US">
              <a:latin typeface="Gill Sans MT" panose="020B0502020104020203"/>
            </a:rPr>
            <a:t>your opponent</a:t>
          </a:r>
          <a:endParaRPr lang="en-US"/>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rtl="0">
            <a:lnSpc>
              <a:spcPct val="100000"/>
            </a:lnSpc>
          </a:pPr>
          <a:r>
            <a:rPr lang="en-US" err="1"/>
            <a:t>arn</a:t>
          </a:r>
          <a:r>
            <a:rPr lang="en-US"/>
            <a:t> </a:t>
          </a:r>
          <a:r>
            <a:rPr lang="en-US">
              <a:latin typeface="Gill Sans MT" panose="020B0502020104020203"/>
            </a:rPr>
            <a:t>powerups to get stronger.</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3021DD8C-E868-4813-9A1B-28E64D5B0922}">
      <dgm:prSet phldrT="[Text]"/>
      <dgm:spPr/>
      <dgm:t>
        <a:bodyPr/>
        <a:lstStyle/>
        <a:p>
          <a:pPr>
            <a:lnSpc>
              <a:spcPct val="100000"/>
            </a:lnSpc>
          </a:pPr>
          <a:r>
            <a:rPr lang="en-US"/>
            <a:t>hoot the opponent to win the </a:t>
          </a:r>
          <a:r>
            <a:rPr lang="en-US">
              <a:latin typeface="Gill Sans MT" panose="020B0502020104020203"/>
            </a:rPr>
            <a:t>game</a:t>
          </a:r>
          <a:endParaRPr lang="en-US"/>
        </a:p>
      </dgm:t>
    </dgm:pt>
    <dgm:pt modelId="{7EEAA01F-9969-475C-8CB5-83B7AC16C464}" type="parTrans" cxnId="{87774F3A-A02C-41C6-9286-E3F8E0695D3A}">
      <dgm:prSet/>
      <dgm:spPr/>
      <dgm:t>
        <a:bodyPr/>
        <a:lstStyle/>
        <a:p>
          <a:endParaRPr lang="en-US"/>
        </a:p>
      </dgm:t>
    </dgm:pt>
    <dgm:pt modelId="{E1C89DFB-230F-4647-8D55-A83A5B116A0E}" type="sibTrans" cxnId="{87774F3A-A02C-41C6-9286-E3F8E0695D3A}">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C38A1B38-6FC0-410D-B3A4-86493DD26FE6}" type="pres">
      <dgm:prSet presAssocID="{3021DD8C-E868-4813-9A1B-28E64D5B0922}" presName="text_4" presStyleLbl="node1" presStyleIdx="3" presStyleCnt="4">
        <dgm:presLayoutVars>
          <dgm:bulletEnabled val="1"/>
        </dgm:presLayoutVars>
      </dgm:prSet>
      <dgm:spPr/>
    </dgm:pt>
    <dgm:pt modelId="{14DFBBDF-04CE-422B-B678-3F06259B0DD4}" type="pres">
      <dgm:prSet presAssocID="{3021DD8C-E868-4813-9A1B-28E64D5B0922}" presName="accent_4" presStyleCnt="0"/>
      <dgm:spPr/>
    </dgm:pt>
    <dgm:pt modelId="{155A6B44-9618-48B5-A525-4D74DEEA884B}" type="pres">
      <dgm:prSet presAssocID="{3021DD8C-E868-4813-9A1B-28E64D5B0922}"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87774F3A-A02C-41C6-9286-E3F8E0695D3A}" srcId="{7E5AA53B-3EEE-4DE4-BB81-9044890C2946}" destId="{3021DD8C-E868-4813-9A1B-28E64D5B0922}" srcOrd="3" destOrd="0" parTransId="{7EEAA01F-9969-475C-8CB5-83B7AC16C464}" sibTransId="{E1C89DFB-230F-4647-8D55-A83A5B116A0E}"/>
    <dgm:cxn modelId="{0B5DAE5F-BCDC-4BF7-A6E7-CF856886A64D}" srcId="{7E5AA53B-3EEE-4DE4-BB81-9044890C2946}" destId="{6750AC01-D39D-4F3A-9DC8-2A211EE986A2}" srcOrd="0" destOrd="0" parTransId="{720680DC-AAA4-4434-A582-60EBCC5BA355}" sibTransId="{CA077D98-8478-47EA-B6A9-99ACE60C64D4}"/>
    <dgm:cxn modelId="{7D44DA66-AD4D-4F0D-8600-69114253A249}" type="presOf" srcId="{3021DD8C-E868-4813-9A1B-28E64D5B0922}" destId="{C38A1B38-6FC0-410D-B3A4-86493DD26FE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E7789CD0-AF72-43C4-8F0B-C28239806347}" type="presParOf" srcId="{90561C55-3C6E-4D53-85E1-2C50BCDDA392}" destId="{C38A1B38-6FC0-410D-B3A4-86493DD26FE6}" srcOrd="7" destOrd="0" presId="urn:microsoft.com/office/officeart/2008/layout/VerticalCurvedList"/>
    <dgm:cxn modelId="{9FA2BBA2-C4F9-483C-A07B-D9C6E358CE69}" type="presParOf" srcId="{90561C55-3C6E-4D53-85E1-2C50BCDDA392}" destId="{14DFBBDF-04CE-422B-B678-3F06259B0DD4}" srcOrd="8" destOrd="0" presId="urn:microsoft.com/office/officeart/2008/layout/VerticalCurvedList"/>
    <dgm:cxn modelId="{D050EA33-D283-457F-B9DF-0F3B359E768A}" type="presParOf" srcId="{14DFBBDF-04CE-422B-B678-3F06259B0DD4}" destId="{155A6B44-9618-48B5-A525-4D74DEEA884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244358" y="14648"/>
          <a:ext cx="1597168" cy="3932499"/>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2396757" y="261288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2396757" y="2612885"/>
        <a:ext cx="1685742" cy="674296"/>
      </dsp:txXfrm>
    </dsp:sp>
    <dsp:sp modelId="{CE9DF0E8-B0DE-4E1E-9FF4-6006AD8428DB}">
      <dsp:nvSpPr>
        <dsp:cNvPr id="0" name=""/>
        <dsp:cNvSpPr/>
      </dsp:nvSpPr>
      <dsp:spPr>
        <a:xfrm>
          <a:off x="6449174" y="4419"/>
          <a:ext cx="2151116" cy="3952958"/>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4487890" y="258657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4487890" y="2586574"/>
        <a:ext cx="1685742" cy="674296"/>
      </dsp:txXfrm>
    </dsp:sp>
    <dsp:sp modelId="{6DB1FE51-13D0-4A38-AD6E-48D4371A1AF3}">
      <dsp:nvSpPr>
        <dsp:cNvPr id="0" name=""/>
        <dsp:cNvSpPr/>
      </dsp:nvSpPr>
      <dsp:spPr>
        <a:xfrm>
          <a:off x="7623056" y="1162603"/>
          <a:ext cx="929955" cy="1407954"/>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6823625" y="231158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6823625" y="2311584"/>
        <a:ext cx="1685742" cy="674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err="1"/>
            <a:t>riendly</a:t>
          </a:r>
          <a:r>
            <a:rPr lang="en-US" sz="2700" kern="1200"/>
            <a:t>, two player game</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ppose</a:t>
          </a:r>
          <a:r>
            <a:rPr lang="en-US" sz="2700" kern="1200"/>
            <a:t> </a:t>
          </a:r>
          <a:r>
            <a:rPr lang="en-US" sz="2700" kern="1200">
              <a:latin typeface="Gill Sans MT" panose="020B0502020104020203"/>
            </a:rPr>
            <a:t>your opponent</a:t>
          </a:r>
          <a:endParaRPr lang="en-US" sz="2700" kern="1200"/>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arn</a:t>
          </a:r>
          <a:r>
            <a:rPr lang="en-US" sz="2700" kern="1200"/>
            <a:t> </a:t>
          </a:r>
          <a:r>
            <a:rPr lang="en-US" sz="2700" kern="1200">
              <a:latin typeface="Gill Sans MT" panose="020B0502020104020203"/>
            </a:rPr>
            <a:t>powerups to get stronger.</a:t>
          </a:r>
          <a:endParaRPr lang="en-US" sz="2700" kern="1200"/>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8A1B38-6FC0-410D-B3A4-86493DD26FE6}">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a:t>hoot the opponent to win the </a:t>
          </a:r>
          <a:r>
            <a:rPr lang="en-US" sz="2700" kern="1200">
              <a:latin typeface="Gill Sans MT" panose="020B0502020104020203"/>
            </a:rPr>
            <a:t>game</a:t>
          </a:r>
          <a:endParaRPr lang="en-US" sz="2700" kern="1200"/>
        </a:p>
      </dsp:txBody>
      <dsp:txXfrm>
        <a:off x="404618" y="2741666"/>
        <a:ext cx="6402340" cy="548276"/>
      </dsp:txXfrm>
    </dsp:sp>
    <dsp:sp modelId="{155A6B44-9618-48B5-A525-4D74DEEA884B}">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3"/>
    </inkml:context>
    <inkml:brush xml:id="br0">
      <inkml:brushProperty name="width" value="0.1" units="cm"/>
      <inkml:brushProperty name="height" value="0.1" units="cm"/>
      <inkml:brushProperty name="color" value="#E71224"/>
    </inkml:brush>
  </inkml:definitions>
  <inkml:trace contextRef="#ctx0" brushRef="#br0">7303 13070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4"/>
    </inkml:context>
    <inkml:brush xml:id="br0">
      <inkml:brushProperty name="width" value="0.1" units="cm"/>
      <inkml:brushProperty name="height" value="0.1" units="cm"/>
      <inkml:brushProperty name="color" value="#E71224"/>
    </inkml:brush>
  </inkml:definitions>
  <inkml:trace contextRef="#ctx0" brushRef="#br0">6773 19632 16383 0 0,'0'-4'0'0'0,"0"2"0"0"0,0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1"/>
    </inkml:context>
    <inkml:brush xml:id="br0">
      <inkml:brushProperty name="width" value="0.1" units="cm"/>
      <inkml:brushProperty name="height" value="0.1" units="cm"/>
      <inkml:brushProperty name="color" value="#E71224"/>
    </inkml:brush>
  </inkml:definitions>
  <inkml:trace contextRef="#ctx0" brushRef="#br0">15584 4106 16383 0 0,'-7'7'0'0'0,"-3"9"0"0"0,1 10 0 0 0,-5-1 0 0 0,0 4 0 0 0,2 3 0 0 0,3 3 0 0 0,3 3 0 0 0,-4-5 0 0 0,-1-1 0 0 0,-5 1 0 0 0,-1 2 0 0 0,-3 2 0 0 0,-6-5 0 0 0,1-1 0 0 0,-2-6 0 0 0,4 0 0 0 0,6 3 0 0 0,5 3 0 0 0,5 4 0 0 0,11-4 0 0 0,12 0 0 0 0,9-6 0 0 0,9-7 0 0 0,5-6 0 0 0,3-6 0 0 0,-6 4 0 0 0,-1 0 0 0 0,-8 5 0 0 0,0 0 0 0 0,1-2 0 0 0,4 3 0 0 0,3 0 0 0 0,-4 3 0 0 0,-1-1 0 0 0,3-3 0 0 0,-6 2 0 0 0,1-2 0 0 0,2-3 0 0 0,3-3 0 0 0,3 3 0 0 0,2 0 0 0 0,3-2 0 0 0,0-3 0 0 0,1-3 0 0 0,0-1 0 0 0,0-2 0 0 0,0-1 0 0 0,0-1 0 0 0,0 1 0 0 0,-1-1 0 0 0,1 1 0 0 0,0 0 0 0 0,-1-1 0 0 0,0 1 0 0 0,1 0 0 0 0,-1 0 0 0 0,1-7 0 0 0,-1-2 0 0 0,1 0 0 0 0,-8-5 0 0 0,-2-1 0 0 0,1-4 0 0 0,1 1 0 0 0,-4-4 0 0 0,-8-5 0 0 0,-1 2 0 0 0,-3-1 0 0 0,-6-5 0 0 0,-4-2 0 0 0,-3-4 0 0 0,-3-2 0 0 0,-2-2 0 0 0,-1-1 0 0 0,0 0 0 0 0,0 0 0 0 0,1-1 0 0 0,-1 1 0 0 0,1 1 0 0 0,-1-1 0 0 0,1 0 0 0 0,-7 8 0 0 0,-2 2 0 0 0,0-1 0 0 0,-5 6 0 0 0,-1 0 0 0 0,-4 5 0 0 0,1-1 0 0 0,-4 3 0 0 0,2-2 0 0 0,-2 3 0 0 0,-5 5 0 0 0,-5-3 0 0 0,-4 2 0 0 0,-3 3 0 0 0,-2 4 0 0 0,-1 4 0 0 0,0 1 0 0 0,0 3 0 0 0,-1 0 0 0 0,1 0 0 0 0,0 1 0 0 0,0 0 0 0 0,1-1 0 0 0,-1 1 0 0 0,1-1 0 0 0,-1 0 0 0 0,1 0 0 0 0,-1 0 0 0 0,1 0 0 0 0,-1 0 0 0 0,1 7 0 0 0,-1 2 0 0 0,8 7 0 0 0,2 1 0 0 0,-1 4 0 0 0,-1-1 0 0 0,-2-4 0 0 0,4 2 0 0 0,9 5 0 0 0,8 6 0 0 0,-1-2 0 0 0,2 1 0 0 0,-3-4 0 0 0,-6-6 0 0 0,-6-6 0 0 0,-5-5 0 0 0,3 3 0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2"/>
    </inkml:context>
    <inkml:brush xml:id="br0">
      <inkml:brushProperty name="width" value="0.1" units="cm"/>
      <inkml:brushProperty name="height" value="0.1" units="cm"/>
      <inkml:brushProperty name="color" value="#E71224"/>
    </inkml:brush>
  </inkml:definitions>
  <inkml:trace contextRef="#ctx0" brushRef="#br0">16783 11933 16383 0 0,'0'7'0'0'0,"0"9"0"0"0,0 10 0 0 0,0 6 0 0 0,0 6 0 0 0,0 3 0 0 0,0 1 0 0 0,0 2 0 0 0,-8-8 0 0 0,-1-2 0 0 0,0-1 0 0 0,-5-5 0 0 0,-1 0 0 0 0,-4-6 0 0 0,1 1 0 0 0,3 4 0 0 0,5 4 0 0 0,3 4 0 0 0,4 3 0 0 0,-6-5 0 0 0,0-1 0 0 0,1 1 0 0 0,1 2 0 0 0,3 3 0 0 0,1 0 0 0 0,2 3 0 0 0,1 0 0 0 0,0 1 0 0 0,7-8 0 0 0,3-1 0 0 0,6-7 0 0 0,1-1 0 0 0,-2 3 0 0 0,2-4 0 0 0,-1 1 0 0 0,-3 4 0 0 0,3-4 0 0 0,6-5 0 0 0,6 0 0 0 0,-1 4 0 0 0,1-1 0 0 0,3 1 0 0 0,-3 4 0 0 0,0-2 0 0 0,3-6 0 0 0,2-7 0 0 0,4-5 0 0 0,2-3 0 0 0,1-4 0 0 0,2-1 0 0 0,0-1 0 0 0,0-1 0 0 0,0 1 0 0 0,0 0 0 0 0,0 1 0 0 0,-1-1 0 0 0,1 1 0 0 0,0 0 0 0 0,-1 0 0 0 0,1 0 0 0 0,-1 0 0 0 0,1 0 0 0 0,-1 0 0 0 0,-7-7 0 0 0,-1-2 0 0 0,-8-7 0 0 0,0-1 0 0 0,-5-4 0 0 0,2 1 0 0 0,-3-2 0 0 0,-5-6 0 0 0,2 3 0 0 0,-1-2 0 0 0,-4-3 0 0 0,-3-4 0 0 0,-3-3 0 0 0,-3-2 0 0 0,-1-1 0 0 0,-1-2 0 0 0,-1 0 0 0 0,0 0 0 0 0,1-1 0 0 0,-1 1 0 0 0,1 1 0 0 0,0-1 0 0 0,0 0 0 0 0,-1 1 0 0 0,1-1 0 0 0,-7 1 0 0 0,-9-1 0 0 0,-9 1 0 0 0,-1-1 0 0 0,-2 8 0 0 0,3 2 0 0 0,-1 6 0 0 0,4 1 0 0 0,-2 5 0 0 0,-3-2 0 0 0,-5 4 0 0 0,-3 4 0 0 0,4-3 0 0 0,0 3 0 0 0,-2 2 0 0 0,-2 4 0 0 0,-2 4 0 0 0,-2 1 0 0 0,-1 3 0 0 0,-2 0 0 0 0,0 0 0 0 0,1 1 0 0 0,-1 0 0 0 0,0-1 0 0 0,0 1 0 0 0,0-1 0 0 0,1 0 0 0 0,-1 0 0 0 0,0 0 0 0 0,1 0 0 0 0,0-7 0 0 0,-1-3 0 0 0,1 1 0 0 0,-1 2 0 0 0,1 2 0 0 0,6 9 0 0 0,10 11 0 0 0,9 9 0 0 0,7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B28B0-247A-4312-BD6C-EF307399FDA8}"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73CB7-B51F-488A-AC3E-26160CF27B78}" type="slidenum">
              <a:rPr lang="en-US" smtClean="0"/>
              <a:t>‹#›</a:t>
            </a:fld>
            <a:endParaRPr lang="en-US"/>
          </a:p>
        </p:txBody>
      </p:sp>
    </p:spTree>
    <p:extLst>
      <p:ext uri="{BB962C8B-B14F-4D97-AF65-F5344CB8AC3E}">
        <p14:creationId xmlns:p14="http://schemas.microsoft.com/office/powerpoint/2010/main" val="92228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3/28/2024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50852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0118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3/28/2024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60265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6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3/28/2024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94515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7863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182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640886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8119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3/28/2024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646516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2933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3/28/2024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37795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AP-GGC/Fo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90.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00.png"/><Relationship Id="rId10" Type="http://schemas.openxmlformats.org/officeDocument/2006/relationships/image" Target="../media/image430.png"/><Relationship Id="rId4" Type="http://schemas.openxmlformats.org/officeDocument/2006/relationships/customXml" Target="../ink/ink2.xml"/><Relationship Id="rId9" Type="http://schemas.openxmlformats.org/officeDocument/2006/relationships/customXml" Target="../ink/ink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2292" y="5751147"/>
            <a:ext cx="10993546" cy="484822"/>
          </a:xfrm>
        </p:spPr>
        <p:txBody>
          <a:bodyPr>
            <a:normAutofit/>
          </a:bodyPr>
          <a:lstStyle/>
          <a:p>
            <a:pPr algn="ctr"/>
            <a:r>
              <a:rPr lang="en-US" dirty="0">
                <a:solidFill>
                  <a:srgbClr val="7CEBFF"/>
                </a:solidFill>
              </a:rPr>
              <a:t>Alec burns,  Alex </a:t>
            </a:r>
            <a:r>
              <a:rPr lang="en-US" dirty="0" err="1">
                <a:solidFill>
                  <a:srgbClr val="7CEBFF"/>
                </a:solidFill>
              </a:rPr>
              <a:t>shaklee</a:t>
            </a:r>
            <a:endParaRPr lang="en-US" dirty="0">
              <a:solidFill>
                <a:srgbClr val="7CEBFF"/>
              </a:solidFill>
            </a:endParaRPr>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9" y="10"/>
            <a:ext cx="12191981" cy="6857990"/>
          </a:xfrm>
          <a:prstGeom prst="rect">
            <a:avLst/>
          </a:prstGeom>
        </p:spPr>
      </p:pic>
      <p:sp>
        <p:nvSpPr>
          <p:cNvPr id="9" name="Rectangle 8">
            <a:extLst>
              <a:ext uri="{FF2B5EF4-FFF2-40B4-BE49-F238E27FC236}">
                <a16:creationId xmlns:a16="http://schemas.microsoft.com/office/drawing/2014/main" id="{22AF51AC-3655-3E26-F02B-626817F7C950}"/>
              </a:ext>
            </a:extLst>
          </p:cNvPr>
          <p:cNvSpPr/>
          <p:nvPr/>
        </p:nvSpPr>
        <p:spPr>
          <a:xfrm>
            <a:off x="707922" y="1030378"/>
            <a:ext cx="10867915" cy="19624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 name="Title 7">
            <a:extLst>
              <a:ext uri="{FF2B5EF4-FFF2-40B4-BE49-F238E27FC236}">
                <a16:creationId xmlns:a16="http://schemas.microsoft.com/office/drawing/2014/main" id="{16C35E24-454C-9C73-A13C-E268E5CD0FD4}"/>
              </a:ext>
            </a:extLst>
          </p:cNvPr>
          <p:cNvSpPr>
            <a:spLocks noGrp="1"/>
          </p:cNvSpPr>
          <p:nvPr>
            <p:ph type="ctrTitle"/>
          </p:nvPr>
        </p:nvSpPr>
        <p:spPr>
          <a:xfrm>
            <a:off x="869061" y="2090971"/>
            <a:ext cx="10420008" cy="755559"/>
          </a:xfrm>
        </p:spPr>
        <p:txBody>
          <a:bodyPr>
            <a:normAutofit fontScale="90000"/>
          </a:bodyPr>
          <a:lstStyle/>
          <a:p>
            <a:pPr algn="ctr"/>
            <a:r>
              <a:rPr lang="en-US" sz="4000" dirty="0">
                <a:solidFill>
                  <a:schemeClr val="bg1"/>
                </a:solidFill>
              </a:rPr>
              <a:t>Foes: </a:t>
            </a:r>
            <a:br>
              <a:rPr lang="en-US" sz="4000" dirty="0">
                <a:solidFill>
                  <a:schemeClr val="bg1"/>
                </a:solidFill>
              </a:rPr>
            </a:br>
            <a:r>
              <a:rPr lang="en-US" sz="4000" dirty="0">
                <a:solidFill>
                  <a:schemeClr val="bg1"/>
                </a:solidFill>
              </a:rPr>
              <a:t>Teaching JavaScript Fundamentals through a Multiplayer fighter game </a:t>
            </a:r>
          </a:p>
        </p:txBody>
      </p:sp>
      <p:sp>
        <p:nvSpPr>
          <p:cNvPr id="10" name="Rectangle 9">
            <a:extLst>
              <a:ext uri="{FF2B5EF4-FFF2-40B4-BE49-F238E27FC236}">
                <a16:creationId xmlns:a16="http://schemas.microsoft.com/office/drawing/2014/main" id="{32AC59CF-BD22-4510-80E7-3A57ADA93CDC}"/>
              </a:ext>
            </a:extLst>
          </p:cNvPr>
          <p:cNvSpPr/>
          <p:nvPr/>
        </p:nvSpPr>
        <p:spPr>
          <a:xfrm>
            <a:off x="3552282" y="6058528"/>
            <a:ext cx="5179194" cy="5094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5EC5E28F-00C9-9581-0F77-F93B49AE031D}"/>
              </a:ext>
            </a:extLst>
          </p:cNvPr>
          <p:cNvSpPr txBox="1"/>
          <p:nvPr/>
        </p:nvSpPr>
        <p:spPr>
          <a:xfrm>
            <a:off x="3737892" y="6128601"/>
            <a:ext cx="480797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Alex Shaklee,  Alec Burns</a:t>
            </a:r>
          </a:p>
        </p:txBody>
      </p:sp>
    </p:spTree>
    <p:extLst>
      <p:ext uri="{BB962C8B-B14F-4D97-AF65-F5344CB8AC3E}">
        <p14:creationId xmlns:p14="http://schemas.microsoft.com/office/powerpoint/2010/main" val="28507034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is a webpage?</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p:txBody>
          <a:bodyPr vert="horz" lIns="91440" tIns="45720" rIns="91440" bIns="45720" rtlCol="0" anchor="t">
            <a:normAutofit/>
          </a:bodyPr>
          <a:lstStyle/>
          <a:p>
            <a:pPr marL="0" indent="0">
              <a:buNone/>
            </a:pPr>
            <a:r>
              <a:rPr lang="en-US" sz="2400" dirty="0"/>
              <a:t>Web Pages are simply hypertext files hosted on the internet.</a:t>
            </a:r>
            <a:br>
              <a:rPr lang="en-US" sz="2400" dirty="0"/>
            </a:br>
            <a:r>
              <a:rPr lang="en-US" sz="2400" dirty="0"/>
              <a:t>Most, if not all Web Pages are formed using the following programming languages:</a:t>
            </a:r>
          </a:p>
          <a:p>
            <a:pPr marL="305435" indent="-305435">
              <a:buFont typeface="Wingdings" panose="05020102010507070707" pitchFamily="18" charset="2"/>
              <a:buChar char="§"/>
            </a:pPr>
            <a:r>
              <a:rPr lang="en-US" sz="2400" b="1" dirty="0"/>
              <a:t>HyperText Markup Language Version 5 (HTML5)</a:t>
            </a:r>
          </a:p>
          <a:p>
            <a:pPr marL="305435" indent="-305435">
              <a:buFont typeface="Wingdings" panose="05020102010507070707" pitchFamily="18" charset="2"/>
              <a:buChar char="§"/>
            </a:pPr>
            <a:r>
              <a:rPr lang="en-US" sz="2400" b="1" dirty="0"/>
              <a:t>Cascading Style Sheets (CSS)</a:t>
            </a:r>
          </a:p>
          <a:p>
            <a:pPr marL="305435" indent="-305435">
              <a:buFont typeface="Wingdings" panose="05020102010507070707" pitchFamily="18" charset="2"/>
              <a:buChar char="§"/>
            </a:pPr>
            <a:r>
              <a:rPr lang="en-US" sz="2400" b="1" dirty="0"/>
              <a:t>JavaScript (Not Related to Java)</a:t>
            </a:r>
          </a:p>
          <a:p>
            <a:pPr marL="305435" indent="-305435">
              <a:buFont typeface="Wingdings" panose="05020102010507070707" pitchFamily="18" charset="2"/>
              <a:buChar char="§"/>
            </a:pPr>
            <a:r>
              <a:rPr lang="en-US" sz="2400" dirty="0"/>
              <a:t>PHP (Hypertext Preprocessor)</a:t>
            </a:r>
          </a:p>
        </p:txBody>
      </p:sp>
      <p:sp>
        <p:nvSpPr>
          <p:cNvPr id="6" name="Right Bracket 5">
            <a:extLst>
              <a:ext uri="{FF2B5EF4-FFF2-40B4-BE49-F238E27FC236}">
                <a16:creationId xmlns:a16="http://schemas.microsoft.com/office/drawing/2014/main" id="{B34201CB-028D-E6A7-3837-C13CA0890FD6}"/>
              </a:ext>
            </a:extLst>
          </p:cNvPr>
          <p:cNvSpPr/>
          <p:nvPr/>
        </p:nvSpPr>
        <p:spPr>
          <a:xfrm>
            <a:off x="8199783" y="3279913"/>
            <a:ext cx="705678" cy="126227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E1ED5022-F578-4979-2C67-45E9D2736EC7}"/>
              </a:ext>
            </a:extLst>
          </p:cNvPr>
          <p:cNvSpPr txBox="1"/>
          <p:nvPr/>
        </p:nvSpPr>
        <p:spPr>
          <a:xfrm>
            <a:off x="9289069" y="3310883"/>
            <a:ext cx="193813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The following workshop will only focus on these 3 languages</a:t>
            </a:r>
          </a:p>
        </p:txBody>
      </p:sp>
    </p:spTree>
    <p:extLst>
      <p:ext uri="{BB962C8B-B14F-4D97-AF65-F5344CB8AC3E}">
        <p14:creationId xmlns:p14="http://schemas.microsoft.com/office/powerpoint/2010/main" val="43447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Can each language do?</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a:xfrm>
            <a:off x="581192" y="2180496"/>
            <a:ext cx="11029615" cy="3902252"/>
          </a:xfrm>
        </p:spPr>
        <p:txBody>
          <a:bodyPr vert="horz" lIns="91440" tIns="45720" rIns="91440" bIns="45720" rtlCol="0" anchor="t">
            <a:normAutofit lnSpcReduction="10000"/>
          </a:bodyPr>
          <a:lstStyle/>
          <a:p>
            <a:pPr marL="305435" indent="-305435">
              <a:buFont typeface="Wingdings" panose="05020102010507070707" pitchFamily="18" charset="2"/>
              <a:buChar char="§"/>
            </a:pPr>
            <a:r>
              <a:rPr lang="en-US" dirty="0"/>
              <a:t>HTML –  Creates boxes on the Web Page and then stores text inside of them. These boxes are called 'Tags’</a:t>
            </a:r>
          </a:p>
          <a:p>
            <a:pPr marL="0" indent="0">
              <a:buNone/>
            </a:pPr>
            <a:r>
              <a:rPr lang="en-US" dirty="0"/>
              <a:t>	  	&lt;h1&gt; Hello! &lt;/h1&gt;                   Creates a “top-level” header.  This header will be large and is often used for titles.</a:t>
            </a:r>
          </a:p>
          <a:p>
            <a:pPr marL="0" indent="0">
              <a:buNone/>
            </a:pPr>
            <a:endParaRPr lang="en-US" dirty="0"/>
          </a:p>
          <a:p>
            <a:pPr marL="305435" indent="-305435">
              <a:buFont typeface="Wingdings" panose="05020102010507070707" pitchFamily="18" charset="2"/>
              <a:buChar char="§"/>
            </a:pPr>
            <a:r>
              <a:rPr lang="en-US" dirty="0"/>
              <a:t>CSS -  Takes elements from HTML and changes how they look.</a:t>
            </a:r>
          </a:p>
          <a:p>
            <a:pPr marL="0" indent="0">
              <a:buNone/>
            </a:pPr>
            <a:r>
              <a:rPr lang="en-US" dirty="0"/>
              <a:t>	  	background-color: pink;    	         Will change the background color of a webpage from white to orange</a:t>
            </a:r>
          </a:p>
          <a:p>
            <a:pPr marL="0" indent="0">
              <a:buNone/>
            </a:pPr>
            <a:endParaRPr lang="en-US" dirty="0"/>
          </a:p>
          <a:p>
            <a:pPr marL="305435" indent="-305435">
              <a:buFont typeface="Wingdings" panose="05020102010507070707" pitchFamily="18" charset="2"/>
              <a:buChar char="§"/>
            </a:pPr>
            <a:r>
              <a:rPr lang="en-US" dirty="0"/>
              <a:t>JavaScript/PHP -  Can perform both Frontend (Client Side) and Backend (Server Side); Change web elements in ways beyond the scope of HTML and CSS. They don’t need to be used for a webpage to be functional but can be extremely useful.</a:t>
            </a:r>
            <a:endParaRPr lang="en-US" sz="1200" dirty="0"/>
          </a:p>
          <a:p>
            <a:pPr marL="0" indent="0">
              <a:buNone/>
            </a:pPr>
            <a:r>
              <a:rPr lang="en-US" sz="1200" dirty="0"/>
              <a:t>	</a:t>
            </a:r>
            <a:r>
              <a:rPr lang="en-US" sz="1300" dirty="0"/>
              <a:t>*</a:t>
            </a:r>
            <a:r>
              <a:rPr lang="en-US" sz="1500" dirty="0"/>
              <a:t>In this workshop we will not use PHP as it goes beyond the scope of this project, however it is good to know the capabilities of PHP.</a:t>
            </a:r>
            <a:endParaRPr lang="en-US" dirty="0"/>
          </a:p>
        </p:txBody>
      </p:sp>
      <p:cxnSp>
        <p:nvCxnSpPr>
          <p:cNvPr id="5" name="Straight Arrow Connector 4">
            <a:extLst>
              <a:ext uri="{FF2B5EF4-FFF2-40B4-BE49-F238E27FC236}">
                <a16:creationId xmlns:a16="http://schemas.microsoft.com/office/drawing/2014/main" id="{BE136B38-A5F2-78CB-9F11-271DC845BF80}"/>
              </a:ext>
            </a:extLst>
          </p:cNvPr>
          <p:cNvCxnSpPr>
            <a:cxnSpLocks/>
          </p:cNvCxnSpPr>
          <p:nvPr/>
        </p:nvCxnSpPr>
        <p:spPr>
          <a:xfrm flipH="1">
            <a:off x="4075042" y="4114801"/>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F5460E-C75C-D982-CB54-0A8613EA8DC8}"/>
              </a:ext>
            </a:extLst>
          </p:cNvPr>
          <p:cNvCxnSpPr>
            <a:cxnSpLocks/>
          </p:cNvCxnSpPr>
          <p:nvPr/>
        </p:nvCxnSpPr>
        <p:spPr>
          <a:xfrm flipH="1">
            <a:off x="3652627" y="2716697"/>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55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DB18-B240-9018-C6B6-720799D552AB}"/>
              </a:ext>
            </a:extLst>
          </p:cNvPr>
          <p:cNvSpPr>
            <a:spLocks noGrp="1"/>
          </p:cNvSpPr>
          <p:nvPr>
            <p:ph type="title"/>
          </p:nvPr>
        </p:nvSpPr>
        <p:spPr/>
        <p:txBody>
          <a:bodyPr/>
          <a:lstStyle/>
          <a:p>
            <a:r>
              <a:rPr lang="en-US" dirty="0"/>
              <a:t>Workshop 1:  Access Workshop Materials</a:t>
            </a:r>
          </a:p>
        </p:txBody>
      </p:sp>
      <p:sp>
        <p:nvSpPr>
          <p:cNvPr id="5" name="Content Placeholder 4">
            <a:extLst>
              <a:ext uri="{FF2B5EF4-FFF2-40B4-BE49-F238E27FC236}">
                <a16:creationId xmlns:a16="http://schemas.microsoft.com/office/drawing/2014/main" id="{F7857DDF-135B-1F3B-9194-B4B3FAA6A9A8}"/>
              </a:ext>
            </a:extLst>
          </p:cNvPr>
          <p:cNvSpPr>
            <a:spLocks noGrp="1"/>
          </p:cNvSpPr>
          <p:nvPr>
            <p:ph idx="1"/>
          </p:nvPr>
        </p:nvSpPr>
        <p:spPr>
          <a:xfrm>
            <a:off x="581192" y="2011522"/>
            <a:ext cx="11029615" cy="4373236"/>
          </a:xfrm>
        </p:spPr>
        <p:txBody>
          <a:bodyPr>
            <a:normAutofit/>
          </a:bodyPr>
          <a:lstStyle/>
          <a:p>
            <a:pPr marL="0" indent="0">
              <a:buNone/>
            </a:pPr>
            <a:r>
              <a:rPr lang="en-US" sz="2400" dirty="0"/>
              <a:t>There are two ways to access the following workshop. This PowerPoint will highlight how to do the Workshop while using the Repo (downloaded copy on your computer).</a:t>
            </a:r>
          </a:p>
          <a:p>
            <a:pPr marL="0" indent="0">
              <a:buNone/>
            </a:pPr>
            <a:endParaRPr lang="en-US" sz="2400" dirty="0"/>
          </a:p>
          <a:p>
            <a:pPr marL="0" indent="0">
              <a:buNone/>
            </a:pPr>
            <a:r>
              <a:rPr lang="en-US" sz="2400" dirty="0"/>
              <a:t>To access Workshop 1, please make sure that you have the Foes folder on your computer. To get it please go to: </a:t>
            </a:r>
            <a:r>
              <a:rPr lang="en-US" sz="2400" dirty="0">
                <a:hlinkClick r:id="rId2"/>
              </a:rPr>
              <a:t>TAP-GGC/Foe (github.com)</a:t>
            </a:r>
            <a:r>
              <a:rPr lang="en-US" sz="2400" dirty="0"/>
              <a:t>. Under the Documents/Installation Instructions Folders follow the PDF documents with the instructions to get FOES, Git, and Visual Studio Code.</a:t>
            </a:r>
          </a:p>
          <a:p>
            <a:pPr marL="0" indent="0">
              <a:buNone/>
            </a:pPr>
            <a:endParaRPr lang="en-US" sz="2400" dirty="0"/>
          </a:p>
          <a:p>
            <a:pPr marL="0" indent="0">
              <a:buNone/>
            </a:pPr>
            <a:r>
              <a:rPr lang="en-US" sz="2400" b="1" dirty="0"/>
              <a:t>NOTE: </a:t>
            </a:r>
            <a:r>
              <a:rPr lang="en-US" sz="2400" dirty="0"/>
              <a:t>To see your changes in your web browser you will have to keep refreshing your webpage!</a:t>
            </a:r>
          </a:p>
        </p:txBody>
      </p:sp>
    </p:spTree>
    <p:extLst>
      <p:ext uri="{BB962C8B-B14F-4D97-AF65-F5344CB8AC3E}">
        <p14:creationId xmlns:p14="http://schemas.microsoft.com/office/powerpoint/2010/main" val="249097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 html Tags</a:t>
            </a:r>
          </a:p>
        </p:txBody>
      </p: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6127955" y="4210664"/>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581192" y="1958453"/>
            <a:ext cx="11093526" cy="830997"/>
          </a:xfrm>
          <a:prstGeom prst="rect">
            <a:avLst/>
          </a:prstGeom>
          <a:noFill/>
        </p:spPr>
        <p:txBody>
          <a:bodyPr wrap="square" rtlCol="0">
            <a:spAutoFit/>
          </a:bodyPr>
          <a:lstStyle/>
          <a:p>
            <a:r>
              <a:rPr lang="en-US" sz="2400" dirty="0"/>
              <a:t>Your code in this page is technically all html but within the html code we can specify when we will use CSS and JavaScript.</a:t>
            </a:r>
          </a:p>
        </p:txBody>
      </p:sp>
      <p:pic>
        <p:nvPicPr>
          <p:cNvPr id="16" name="Picture 15">
            <a:extLst>
              <a:ext uri="{FF2B5EF4-FFF2-40B4-BE49-F238E27FC236}">
                <a16:creationId xmlns:a16="http://schemas.microsoft.com/office/drawing/2014/main" id="{3FF8DD2A-8F70-C960-9836-4E71DF86E478}"/>
              </a:ext>
            </a:extLst>
          </p:cNvPr>
          <p:cNvPicPr>
            <a:picLocks noChangeAspect="1"/>
          </p:cNvPicPr>
          <p:nvPr/>
        </p:nvPicPr>
        <p:blipFill>
          <a:blip r:embed="rId2"/>
          <a:stretch>
            <a:fillRect/>
          </a:stretch>
        </p:blipFill>
        <p:spPr>
          <a:xfrm>
            <a:off x="5298872" y="2867773"/>
            <a:ext cx="1658166" cy="561227"/>
          </a:xfrm>
          <a:prstGeom prst="rect">
            <a:avLst/>
          </a:prstGeom>
        </p:spPr>
      </p:pic>
      <p:pic>
        <p:nvPicPr>
          <p:cNvPr id="18" name="Picture 17">
            <a:extLst>
              <a:ext uri="{FF2B5EF4-FFF2-40B4-BE49-F238E27FC236}">
                <a16:creationId xmlns:a16="http://schemas.microsoft.com/office/drawing/2014/main" id="{2D647827-F27B-A0A6-91A4-5048C55DBC0B}"/>
              </a:ext>
            </a:extLst>
          </p:cNvPr>
          <p:cNvPicPr>
            <a:picLocks noChangeAspect="1"/>
          </p:cNvPicPr>
          <p:nvPr/>
        </p:nvPicPr>
        <p:blipFill>
          <a:blip r:embed="rId3"/>
          <a:stretch>
            <a:fillRect/>
          </a:stretch>
        </p:blipFill>
        <p:spPr>
          <a:xfrm>
            <a:off x="5171320" y="3507324"/>
            <a:ext cx="1913270" cy="561227"/>
          </a:xfrm>
          <a:prstGeom prst="rect">
            <a:avLst/>
          </a:prstGeom>
        </p:spPr>
      </p:pic>
      <p:sp>
        <p:nvSpPr>
          <p:cNvPr id="19" name="TextBox 18">
            <a:extLst>
              <a:ext uri="{FF2B5EF4-FFF2-40B4-BE49-F238E27FC236}">
                <a16:creationId xmlns:a16="http://schemas.microsoft.com/office/drawing/2014/main" id="{AD510B35-FBD4-3399-AEFF-EF679E10168B}"/>
              </a:ext>
            </a:extLst>
          </p:cNvPr>
          <p:cNvSpPr txBox="1"/>
          <p:nvPr/>
        </p:nvSpPr>
        <p:spPr>
          <a:xfrm>
            <a:off x="2443636" y="5206213"/>
            <a:ext cx="7999773" cy="1200329"/>
          </a:xfrm>
          <a:prstGeom prst="rect">
            <a:avLst/>
          </a:prstGeom>
          <a:noFill/>
        </p:spPr>
        <p:txBody>
          <a:bodyPr wrap="square" rtlCol="0">
            <a:spAutoFit/>
          </a:bodyPr>
          <a:lstStyle/>
          <a:p>
            <a:r>
              <a:rPr lang="en-US" sz="2400" dirty="0"/>
              <a:t>The code in between the “html tags” is our HTML code. Everything here, even if they maybe CSS or JavaScript will be run as HTML code before being converted.</a:t>
            </a:r>
          </a:p>
        </p:txBody>
      </p:sp>
    </p:spTree>
    <p:extLst>
      <p:ext uri="{BB962C8B-B14F-4D97-AF65-F5344CB8AC3E}">
        <p14:creationId xmlns:p14="http://schemas.microsoft.com/office/powerpoint/2010/main" val="68199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style tags</a:t>
            </a:r>
          </a:p>
        </p:txBody>
      </p:sp>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5875175" y="2647197"/>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E3BD6D-7974-2FB0-E7C2-F819AF1EC3E8}"/>
              </a:ext>
            </a:extLst>
          </p:cNvPr>
          <p:cNvSpPr txBox="1"/>
          <p:nvPr/>
        </p:nvSpPr>
        <p:spPr>
          <a:xfrm>
            <a:off x="581195" y="3204642"/>
            <a:ext cx="11029613" cy="830997"/>
          </a:xfrm>
          <a:prstGeom prst="rect">
            <a:avLst/>
          </a:prstGeom>
          <a:noFill/>
        </p:spPr>
        <p:txBody>
          <a:bodyPr wrap="square" rtlCol="0">
            <a:spAutoFit/>
          </a:bodyPr>
          <a:lstStyle/>
          <a:p>
            <a:r>
              <a:rPr lang="en-US" sz="2400" dirty="0"/>
              <a:t>This link allows our HTML page know that we have some styles we want to add to our page, and by adding this line we are linking our HTML and CSS page together.</a:t>
            </a:r>
          </a:p>
        </p:txBody>
      </p:sp>
      <p:pic>
        <p:nvPicPr>
          <p:cNvPr id="7" name="Picture 6">
            <a:extLst>
              <a:ext uri="{FF2B5EF4-FFF2-40B4-BE49-F238E27FC236}">
                <a16:creationId xmlns:a16="http://schemas.microsoft.com/office/drawing/2014/main" id="{DB4E0D8E-17B5-8BC2-ADD3-2F663DD45991}"/>
              </a:ext>
            </a:extLst>
          </p:cNvPr>
          <p:cNvPicPr>
            <a:picLocks noChangeAspect="1"/>
          </p:cNvPicPr>
          <p:nvPr/>
        </p:nvPicPr>
        <p:blipFill>
          <a:blip r:embed="rId2"/>
          <a:stretch>
            <a:fillRect/>
          </a:stretch>
        </p:blipFill>
        <p:spPr>
          <a:xfrm>
            <a:off x="652379" y="2020640"/>
            <a:ext cx="7525511" cy="557445"/>
          </a:xfrm>
          <a:prstGeom prst="rect">
            <a:avLst/>
          </a:prstGeom>
        </p:spPr>
      </p:pic>
      <p:pic>
        <p:nvPicPr>
          <p:cNvPr id="9" name="Picture 8">
            <a:extLst>
              <a:ext uri="{FF2B5EF4-FFF2-40B4-BE49-F238E27FC236}">
                <a16:creationId xmlns:a16="http://schemas.microsoft.com/office/drawing/2014/main" id="{0C3C982A-9FB5-3FD8-AD58-F9F1C0B5A457}"/>
              </a:ext>
            </a:extLst>
          </p:cNvPr>
          <p:cNvPicPr>
            <a:picLocks noChangeAspect="1"/>
          </p:cNvPicPr>
          <p:nvPr/>
        </p:nvPicPr>
        <p:blipFill>
          <a:blip r:embed="rId3"/>
          <a:stretch>
            <a:fillRect/>
          </a:stretch>
        </p:blipFill>
        <p:spPr>
          <a:xfrm>
            <a:off x="652379" y="4494321"/>
            <a:ext cx="3558848" cy="1844200"/>
          </a:xfrm>
          <a:prstGeom prst="rect">
            <a:avLst/>
          </a:prstGeom>
        </p:spPr>
      </p:pic>
      <p:sp>
        <p:nvSpPr>
          <p:cNvPr id="11" name="TextBox 10">
            <a:extLst>
              <a:ext uri="{FF2B5EF4-FFF2-40B4-BE49-F238E27FC236}">
                <a16:creationId xmlns:a16="http://schemas.microsoft.com/office/drawing/2014/main" id="{27DF32BD-DCC2-8742-656A-FD1E8CD424BA}"/>
              </a:ext>
            </a:extLst>
          </p:cNvPr>
          <p:cNvSpPr txBox="1"/>
          <p:nvPr/>
        </p:nvSpPr>
        <p:spPr>
          <a:xfrm>
            <a:off x="5719666" y="4693328"/>
            <a:ext cx="5579706" cy="1569660"/>
          </a:xfrm>
          <a:prstGeom prst="rect">
            <a:avLst/>
          </a:prstGeom>
          <a:noFill/>
        </p:spPr>
        <p:txBody>
          <a:bodyPr wrap="square" rtlCol="0">
            <a:spAutoFit/>
          </a:bodyPr>
          <a:lstStyle/>
          <a:p>
            <a:r>
              <a:rPr lang="en-US" sz="2400" dirty="0"/>
              <a:t>This is the starter1.css file that we will use. This is an example of our code that will change things such as the background color of our page.</a:t>
            </a:r>
          </a:p>
        </p:txBody>
      </p:sp>
      <p:cxnSp>
        <p:nvCxnSpPr>
          <p:cNvPr id="12" name="Straight Arrow Connector 11">
            <a:extLst>
              <a:ext uri="{FF2B5EF4-FFF2-40B4-BE49-F238E27FC236}">
                <a16:creationId xmlns:a16="http://schemas.microsoft.com/office/drawing/2014/main" id="{ABEF434D-42E8-0E95-4BB2-5EBF6C63E495}"/>
              </a:ext>
            </a:extLst>
          </p:cNvPr>
          <p:cNvCxnSpPr>
            <a:cxnSpLocks/>
          </p:cNvCxnSpPr>
          <p:nvPr/>
        </p:nvCxnSpPr>
        <p:spPr>
          <a:xfrm flipH="1">
            <a:off x="4544008" y="5435495"/>
            <a:ext cx="709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26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3) – script tags</a:t>
            </a:r>
          </a:p>
        </p:txBody>
      </p: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6127955" y="4193767"/>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844A79F-125C-DE2D-D6F8-2B8FF2A63DE7}"/>
              </a:ext>
            </a:extLst>
          </p:cNvPr>
          <p:cNvPicPr>
            <a:picLocks noChangeAspect="1"/>
          </p:cNvPicPr>
          <p:nvPr/>
        </p:nvPicPr>
        <p:blipFill>
          <a:blip r:embed="rId2"/>
          <a:stretch>
            <a:fillRect/>
          </a:stretch>
        </p:blipFill>
        <p:spPr>
          <a:xfrm>
            <a:off x="5181410" y="2804266"/>
            <a:ext cx="1829179" cy="561226"/>
          </a:xfrm>
          <a:prstGeom prst="rect">
            <a:avLst/>
          </a:prstGeom>
        </p:spPr>
      </p:pic>
      <p:pic>
        <p:nvPicPr>
          <p:cNvPr id="23" name="Picture 22">
            <a:extLst>
              <a:ext uri="{FF2B5EF4-FFF2-40B4-BE49-F238E27FC236}">
                <a16:creationId xmlns:a16="http://schemas.microsoft.com/office/drawing/2014/main" id="{A2D7A7BC-E6D4-7944-3A41-92CCEC565AB9}"/>
              </a:ext>
            </a:extLst>
          </p:cNvPr>
          <p:cNvPicPr>
            <a:picLocks noChangeAspect="1"/>
          </p:cNvPicPr>
          <p:nvPr/>
        </p:nvPicPr>
        <p:blipFill>
          <a:blip r:embed="rId3"/>
          <a:stretch>
            <a:fillRect/>
          </a:stretch>
        </p:blipFill>
        <p:spPr>
          <a:xfrm>
            <a:off x="5037880" y="3405877"/>
            <a:ext cx="2180150" cy="561226"/>
          </a:xfrm>
          <a:prstGeom prst="rect">
            <a:avLst/>
          </a:prstGeom>
        </p:spPr>
      </p:pic>
      <p:sp>
        <p:nvSpPr>
          <p:cNvPr id="24" name="TextBox 23">
            <a:extLst>
              <a:ext uri="{FF2B5EF4-FFF2-40B4-BE49-F238E27FC236}">
                <a16:creationId xmlns:a16="http://schemas.microsoft.com/office/drawing/2014/main" id="{BDC1FC8A-9476-4911-910C-4AF255A27F62}"/>
              </a:ext>
            </a:extLst>
          </p:cNvPr>
          <p:cNvSpPr txBox="1"/>
          <p:nvPr/>
        </p:nvSpPr>
        <p:spPr>
          <a:xfrm>
            <a:off x="3590167" y="5086032"/>
            <a:ext cx="5492671" cy="1200329"/>
          </a:xfrm>
          <a:prstGeom prst="rect">
            <a:avLst/>
          </a:prstGeom>
          <a:noFill/>
        </p:spPr>
        <p:txBody>
          <a:bodyPr wrap="square" rtlCol="0">
            <a:spAutoFit/>
          </a:bodyPr>
          <a:lstStyle/>
          <a:p>
            <a:r>
              <a:rPr lang="en-US" sz="2400" dirty="0"/>
              <a:t>The code in between the “style tags” is where our CSS code is. This gives us the styling of our page.</a:t>
            </a:r>
          </a:p>
        </p:txBody>
      </p:sp>
    </p:spTree>
    <p:extLst>
      <p:ext uri="{BB962C8B-B14F-4D97-AF65-F5344CB8AC3E}">
        <p14:creationId xmlns:p14="http://schemas.microsoft.com/office/powerpoint/2010/main" val="965827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4) – open foes folder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1966452"/>
            <a:ext cx="10264877" cy="1569660"/>
          </a:xfrm>
          <a:prstGeom prst="rect">
            <a:avLst/>
          </a:prstGeom>
          <a:noFill/>
        </p:spPr>
        <p:txBody>
          <a:bodyPr wrap="square" rtlCol="0">
            <a:spAutoFit/>
          </a:bodyPr>
          <a:lstStyle/>
          <a:p>
            <a:r>
              <a:rPr lang="en-US" sz="2400" dirty="0"/>
              <a:t>All the changes we make from now on will show up on our browser once we open our html page.</a:t>
            </a:r>
          </a:p>
          <a:p>
            <a:endParaRPr lang="en-US" sz="2400" dirty="0"/>
          </a:p>
          <a:p>
            <a:r>
              <a:rPr lang="en-US" sz="2400" dirty="0"/>
              <a:t>Open File Explorer and find where you downloaded your file.</a:t>
            </a:r>
          </a:p>
        </p:txBody>
      </p:sp>
      <p:pic>
        <p:nvPicPr>
          <p:cNvPr id="11" name="Picture 10">
            <a:extLst>
              <a:ext uri="{FF2B5EF4-FFF2-40B4-BE49-F238E27FC236}">
                <a16:creationId xmlns:a16="http://schemas.microsoft.com/office/drawing/2014/main" id="{AEA3282C-7F2D-116B-6246-E9FB7C70667F}"/>
              </a:ext>
            </a:extLst>
          </p:cNvPr>
          <p:cNvPicPr>
            <a:picLocks noChangeAspect="1"/>
          </p:cNvPicPr>
          <p:nvPr/>
        </p:nvPicPr>
        <p:blipFill>
          <a:blip r:embed="rId2"/>
          <a:stretch>
            <a:fillRect/>
          </a:stretch>
        </p:blipFill>
        <p:spPr>
          <a:xfrm>
            <a:off x="1072698" y="3786608"/>
            <a:ext cx="10046604" cy="1958236"/>
          </a:xfrm>
          <a:prstGeom prst="rect">
            <a:avLst/>
          </a:prstGeom>
        </p:spPr>
      </p:pic>
    </p:spTree>
    <p:extLst>
      <p:ext uri="{BB962C8B-B14F-4D97-AF65-F5344CB8AC3E}">
        <p14:creationId xmlns:p14="http://schemas.microsoft.com/office/powerpoint/2010/main" val="401018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5) – open folders</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461665"/>
          </a:xfrm>
          <a:prstGeom prst="rect">
            <a:avLst/>
          </a:prstGeom>
          <a:noFill/>
        </p:spPr>
        <p:txBody>
          <a:bodyPr wrap="square" rtlCol="0">
            <a:spAutoFit/>
          </a:bodyPr>
          <a:lstStyle/>
          <a:p>
            <a:r>
              <a:rPr lang="en-US" sz="2400" dirty="0"/>
              <a:t>Click on your Folder and open your Code Folder</a:t>
            </a:r>
          </a:p>
        </p:txBody>
      </p:sp>
      <p:pic>
        <p:nvPicPr>
          <p:cNvPr id="4" name="Picture 3">
            <a:extLst>
              <a:ext uri="{FF2B5EF4-FFF2-40B4-BE49-F238E27FC236}">
                <a16:creationId xmlns:a16="http://schemas.microsoft.com/office/drawing/2014/main" id="{86F57576-72CE-0580-DA23-FE56F5818F55}"/>
              </a:ext>
            </a:extLst>
          </p:cNvPr>
          <p:cNvPicPr>
            <a:picLocks noChangeAspect="1"/>
          </p:cNvPicPr>
          <p:nvPr/>
        </p:nvPicPr>
        <p:blipFill>
          <a:blip r:embed="rId2"/>
          <a:stretch>
            <a:fillRect/>
          </a:stretch>
        </p:blipFill>
        <p:spPr>
          <a:xfrm>
            <a:off x="581192" y="2843832"/>
            <a:ext cx="4580017" cy="2651990"/>
          </a:xfrm>
          <a:prstGeom prst="rect">
            <a:avLst/>
          </a:prstGeom>
        </p:spPr>
      </p:pic>
      <p:pic>
        <p:nvPicPr>
          <p:cNvPr id="7" name="Picture 6">
            <a:extLst>
              <a:ext uri="{FF2B5EF4-FFF2-40B4-BE49-F238E27FC236}">
                <a16:creationId xmlns:a16="http://schemas.microsoft.com/office/drawing/2014/main" id="{66159095-5E37-7641-E139-761474BA8547}"/>
              </a:ext>
            </a:extLst>
          </p:cNvPr>
          <p:cNvPicPr>
            <a:picLocks noChangeAspect="1"/>
          </p:cNvPicPr>
          <p:nvPr/>
        </p:nvPicPr>
        <p:blipFill>
          <a:blip r:embed="rId3"/>
          <a:stretch>
            <a:fillRect/>
          </a:stretch>
        </p:blipFill>
        <p:spPr>
          <a:xfrm>
            <a:off x="5610720" y="3297872"/>
            <a:ext cx="6000088" cy="1743910"/>
          </a:xfrm>
          <a:prstGeom prst="rect">
            <a:avLst/>
          </a:prstGeom>
        </p:spPr>
      </p:pic>
    </p:spTree>
    <p:extLst>
      <p:ext uri="{BB962C8B-B14F-4D97-AF65-F5344CB8AC3E}">
        <p14:creationId xmlns:p14="http://schemas.microsoft.com/office/powerpoint/2010/main" val="79929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6) – open Webpage Link</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830997"/>
          </a:xfrm>
          <a:prstGeom prst="rect">
            <a:avLst/>
          </a:prstGeom>
          <a:noFill/>
        </p:spPr>
        <p:txBody>
          <a:bodyPr wrap="square" rtlCol="0">
            <a:spAutoFit/>
          </a:bodyPr>
          <a:lstStyle/>
          <a:p>
            <a:r>
              <a:rPr lang="en-US" sz="2400" dirty="0"/>
              <a:t>Open the Workshop Starter Code Folder and double – click starter1</a:t>
            </a:r>
          </a:p>
        </p:txBody>
      </p:sp>
      <p:pic>
        <p:nvPicPr>
          <p:cNvPr id="5" name="Picture 4">
            <a:extLst>
              <a:ext uri="{FF2B5EF4-FFF2-40B4-BE49-F238E27FC236}">
                <a16:creationId xmlns:a16="http://schemas.microsoft.com/office/drawing/2014/main" id="{39737EA3-8CE5-587D-FD6E-B7E03B5E83D0}"/>
              </a:ext>
            </a:extLst>
          </p:cNvPr>
          <p:cNvPicPr>
            <a:picLocks noChangeAspect="1"/>
          </p:cNvPicPr>
          <p:nvPr/>
        </p:nvPicPr>
        <p:blipFill>
          <a:blip r:embed="rId2"/>
          <a:stretch>
            <a:fillRect/>
          </a:stretch>
        </p:blipFill>
        <p:spPr>
          <a:xfrm>
            <a:off x="855309" y="3096278"/>
            <a:ext cx="10481382" cy="2777644"/>
          </a:xfrm>
          <a:prstGeom prst="rect">
            <a:avLst/>
          </a:prstGeom>
        </p:spPr>
      </p:pic>
    </p:spTree>
    <p:extLst>
      <p:ext uri="{BB962C8B-B14F-4D97-AF65-F5344CB8AC3E}">
        <p14:creationId xmlns:p14="http://schemas.microsoft.com/office/powerpoint/2010/main" val="354594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7) – Webpage open</a:t>
            </a:r>
          </a:p>
        </p:txBody>
      </p:sp>
      <p:sp>
        <p:nvSpPr>
          <p:cNvPr id="6" name="TextBox 5">
            <a:extLst>
              <a:ext uri="{FF2B5EF4-FFF2-40B4-BE49-F238E27FC236}">
                <a16:creationId xmlns:a16="http://schemas.microsoft.com/office/drawing/2014/main" id="{7261C63C-33AB-C75B-A6AB-E7B050E734E8}"/>
              </a:ext>
            </a:extLst>
          </p:cNvPr>
          <p:cNvSpPr txBox="1"/>
          <p:nvPr/>
        </p:nvSpPr>
        <p:spPr>
          <a:xfrm>
            <a:off x="3482056" y="1950412"/>
            <a:ext cx="5227888" cy="461665"/>
          </a:xfrm>
          <a:prstGeom prst="rect">
            <a:avLst/>
          </a:prstGeom>
          <a:noFill/>
        </p:spPr>
        <p:txBody>
          <a:bodyPr wrap="square" rtlCol="0">
            <a:spAutoFit/>
          </a:bodyPr>
          <a:lstStyle/>
          <a:p>
            <a:r>
              <a:rPr lang="en-US" sz="2400" dirty="0"/>
              <a:t>Your webpage should now be opened!</a:t>
            </a:r>
          </a:p>
        </p:txBody>
      </p:sp>
      <p:pic>
        <p:nvPicPr>
          <p:cNvPr id="4" name="Picture 3">
            <a:extLst>
              <a:ext uri="{FF2B5EF4-FFF2-40B4-BE49-F238E27FC236}">
                <a16:creationId xmlns:a16="http://schemas.microsoft.com/office/drawing/2014/main" id="{0406A7D7-726A-FF1A-64FA-AC8025A2D5BF}"/>
              </a:ext>
            </a:extLst>
          </p:cNvPr>
          <p:cNvPicPr>
            <a:picLocks noChangeAspect="1"/>
          </p:cNvPicPr>
          <p:nvPr/>
        </p:nvPicPr>
        <p:blipFill>
          <a:blip r:embed="rId2"/>
          <a:stretch>
            <a:fillRect/>
          </a:stretch>
        </p:blipFill>
        <p:spPr>
          <a:xfrm>
            <a:off x="2544631" y="2584625"/>
            <a:ext cx="7102737" cy="4185034"/>
          </a:xfrm>
          <a:prstGeom prst="rect">
            <a:avLst/>
          </a:prstGeom>
        </p:spPr>
      </p:pic>
    </p:spTree>
    <p:extLst>
      <p:ext uri="{BB962C8B-B14F-4D97-AF65-F5344CB8AC3E}">
        <p14:creationId xmlns:p14="http://schemas.microsoft.com/office/powerpoint/2010/main" val="125365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D076-A638-C0D4-D474-4E8ED6568275}"/>
              </a:ext>
            </a:extLst>
          </p:cNvPr>
          <p:cNvSpPr txBox="1">
            <a:spLocks/>
          </p:cNvSpPr>
          <p:nvPr/>
        </p:nvSpPr>
        <p:spPr>
          <a:xfrm>
            <a:off x="5758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a:ln>
                  <a:noFill/>
                </a:ln>
                <a:solidFill>
                  <a:prstClr val="white"/>
                </a:solidFill>
                <a:effectLst/>
                <a:uLnTx/>
                <a:uFillTx/>
                <a:latin typeface="Gill Sans MT" panose="020B0502020104020203"/>
                <a:ea typeface="+mj-ea"/>
                <a:cs typeface="+mj-cs"/>
              </a:rPr>
              <a:t> pre-survey</a:t>
            </a:r>
          </a:p>
        </p:txBody>
      </p:sp>
      <p:sp>
        <p:nvSpPr>
          <p:cNvPr id="4" name="TextBox 3">
            <a:extLst>
              <a:ext uri="{FF2B5EF4-FFF2-40B4-BE49-F238E27FC236}">
                <a16:creationId xmlns:a16="http://schemas.microsoft.com/office/drawing/2014/main" id="{9AB18A6A-8302-F2BD-37E1-944559AF0415}"/>
              </a:ext>
            </a:extLst>
          </p:cNvPr>
          <p:cNvSpPr txBox="1"/>
          <p:nvPr/>
        </p:nvSpPr>
        <p:spPr>
          <a:xfrm>
            <a:off x="684575" y="2035890"/>
            <a:ext cx="1084866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To access the pre-survey either copy the following link or scan the QR Code.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When asked what group this is please click ‘FOES’.</a:t>
            </a:r>
          </a:p>
        </p:txBody>
      </p:sp>
      <p:sp>
        <p:nvSpPr>
          <p:cNvPr id="10" name="TextBox 9">
            <a:extLst>
              <a:ext uri="{FF2B5EF4-FFF2-40B4-BE49-F238E27FC236}">
                <a16:creationId xmlns:a16="http://schemas.microsoft.com/office/drawing/2014/main" id="{2F74D9C1-8F82-FD91-55A7-B4020831B7B1}"/>
              </a:ext>
            </a:extLst>
          </p:cNvPr>
          <p:cNvSpPr txBox="1"/>
          <p:nvPr/>
        </p:nvSpPr>
        <p:spPr>
          <a:xfrm>
            <a:off x="754062" y="4118463"/>
            <a:ext cx="61652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ABURNS10.ALTERVISTA.ORG					OR</a:t>
            </a:r>
          </a:p>
        </p:txBody>
      </p:sp>
      <p:pic>
        <p:nvPicPr>
          <p:cNvPr id="11" name="Picture 10" descr="Qr code&#10;&#10;Description automatically generated">
            <a:extLst>
              <a:ext uri="{FF2B5EF4-FFF2-40B4-BE49-F238E27FC236}">
                <a16:creationId xmlns:a16="http://schemas.microsoft.com/office/drawing/2014/main" id="{10EC50F0-B2E5-4B09-AB5E-56BF86695BC6}"/>
              </a:ext>
            </a:extLst>
          </p:cNvPr>
          <p:cNvPicPr>
            <a:picLocks noChangeAspect="1"/>
          </p:cNvPicPr>
          <p:nvPr/>
        </p:nvPicPr>
        <p:blipFill>
          <a:blip r:embed="rId2"/>
          <a:stretch>
            <a:fillRect/>
          </a:stretch>
        </p:blipFill>
        <p:spPr>
          <a:xfrm>
            <a:off x="8521444" y="3000121"/>
            <a:ext cx="2857500" cy="2857500"/>
          </a:xfrm>
          <a:prstGeom prst="rect">
            <a:avLst/>
          </a:prstGeom>
        </p:spPr>
      </p:pic>
    </p:spTree>
    <p:extLst>
      <p:ext uri="{BB962C8B-B14F-4D97-AF65-F5344CB8AC3E}">
        <p14:creationId xmlns:p14="http://schemas.microsoft.com/office/powerpoint/2010/main" val="2675325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step 2 – Change Webpage title</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3" y="4247237"/>
            <a:ext cx="11029616" cy="1643011"/>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Go back to your code and find </a:t>
            </a:r>
            <a:r>
              <a:rPr lang="en-US" sz="2400" b="1" dirty="0">
                <a:solidFill>
                  <a:schemeClr val="tx2"/>
                </a:solidFill>
              </a:rPr>
              <a:t>&lt;h1 id=“header”&gt;”Something </a:t>
            </a:r>
            <a:r>
              <a:rPr lang="en-US" sz="2400" b="1" dirty="0" err="1">
                <a:solidFill>
                  <a:schemeClr val="tx2"/>
                </a:solidFill>
              </a:rPr>
              <a:t>Something</a:t>
            </a:r>
            <a:r>
              <a:rPr lang="en-US" sz="2400" b="1" dirty="0">
                <a:solidFill>
                  <a:schemeClr val="tx2"/>
                </a:solidFill>
              </a:rPr>
              <a:t> Clever Page Title”&lt;/h1&gt;. </a:t>
            </a:r>
            <a:r>
              <a:rPr lang="en-US" sz="2400" dirty="0">
                <a:solidFill>
                  <a:schemeClr val="tx2"/>
                </a:solidFill>
              </a:rPr>
              <a:t>Highlight it and replace the words “Something…” with your name. </a:t>
            </a:r>
          </a:p>
          <a:p>
            <a:pPr>
              <a:spcBef>
                <a:spcPct val="20000"/>
              </a:spcBef>
              <a:spcAft>
                <a:spcPts val="600"/>
              </a:spcAft>
              <a:buClr>
                <a:schemeClr val="accent2"/>
              </a:buClr>
              <a:buSzPct val="92000"/>
            </a:pPr>
            <a:r>
              <a:rPr lang="en-US" sz="2400" dirty="0">
                <a:solidFill>
                  <a:schemeClr val="tx2"/>
                </a:solidFill>
              </a:rPr>
              <a:t>Save your changes and then go back to your browser to see your new webpage.</a:t>
            </a:r>
          </a:p>
        </p:txBody>
      </p:sp>
      <p:pic>
        <p:nvPicPr>
          <p:cNvPr id="7" name="Picture 6">
            <a:extLst>
              <a:ext uri="{FF2B5EF4-FFF2-40B4-BE49-F238E27FC236}">
                <a16:creationId xmlns:a16="http://schemas.microsoft.com/office/drawing/2014/main" id="{B55A5586-D5E2-34C1-EECF-271F055B4359}"/>
              </a:ext>
            </a:extLst>
          </p:cNvPr>
          <p:cNvPicPr>
            <a:picLocks noChangeAspect="1"/>
          </p:cNvPicPr>
          <p:nvPr/>
        </p:nvPicPr>
        <p:blipFill>
          <a:blip r:embed="rId2"/>
          <a:stretch>
            <a:fillRect/>
          </a:stretch>
        </p:blipFill>
        <p:spPr>
          <a:xfrm>
            <a:off x="361097" y="2366132"/>
            <a:ext cx="11469805" cy="1232963"/>
          </a:xfrm>
          <a:prstGeom prst="rect">
            <a:avLst/>
          </a:prstGeom>
        </p:spPr>
      </p:pic>
    </p:spTree>
    <p:extLst>
      <p:ext uri="{BB962C8B-B14F-4D97-AF65-F5344CB8AC3E}">
        <p14:creationId xmlns:p14="http://schemas.microsoft.com/office/powerpoint/2010/main" val="379729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22C6-011D-FC24-55B3-0B47DBB6CA20}"/>
              </a:ext>
            </a:extLst>
          </p:cNvPr>
          <p:cNvSpPr>
            <a:spLocks noGrp="1"/>
          </p:cNvSpPr>
          <p:nvPr>
            <p:ph type="title"/>
          </p:nvPr>
        </p:nvSpPr>
        <p:spPr/>
        <p:txBody>
          <a:bodyPr/>
          <a:lstStyle/>
          <a:p>
            <a:r>
              <a:rPr lang="en-US" dirty="0"/>
              <a:t>Step 3 - Change The Background Color</a:t>
            </a:r>
          </a:p>
        </p:txBody>
      </p:sp>
      <p:pic>
        <p:nvPicPr>
          <p:cNvPr id="6" name="Picture 6" descr="Chart, treemap chart&#10;&#10;Description automatically generated">
            <a:extLst>
              <a:ext uri="{FF2B5EF4-FFF2-40B4-BE49-F238E27FC236}">
                <a16:creationId xmlns:a16="http://schemas.microsoft.com/office/drawing/2014/main" id="{21C534C2-6756-B0CE-6BF1-A551FF5B39D2}"/>
              </a:ext>
            </a:extLst>
          </p:cNvPr>
          <p:cNvPicPr>
            <a:picLocks noChangeAspect="1"/>
          </p:cNvPicPr>
          <p:nvPr/>
        </p:nvPicPr>
        <p:blipFill>
          <a:blip r:embed="rId2"/>
          <a:stretch>
            <a:fillRect/>
          </a:stretch>
        </p:blipFill>
        <p:spPr>
          <a:xfrm>
            <a:off x="5214935" y="1978171"/>
            <a:ext cx="6534613" cy="4272855"/>
          </a:xfrm>
          <a:prstGeom prst="rect">
            <a:avLst/>
          </a:prstGeom>
        </p:spPr>
      </p:pic>
      <p:sp>
        <p:nvSpPr>
          <p:cNvPr id="7" name="Content Placeholder 6">
            <a:extLst>
              <a:ext uri="{FF2B5EF4-FFF2-40B4-BE49-F238E27FC236}">
                <a16:creationId xmlns:a16="http://schemas.microsoft.com/office/drawing/2014/main" id="{7D4F33AF-7F0A-E571-4CDF-C86CB0F09FA9}"/>
              </a:ext>
            </a:extLst>
          </p:cNvPr>
          <p:cNvSpPr>
            <a:spLocks noGrp="1"/>
          </p:cNvSpPr>
          <p:nvPr>
            <p:ph idx="1"/>
          </p:nvPr>
        </p:nvSpPr>
        <p:spPr>
          <a:xfrm>
            <a:off x="581192" y="1978171"/>
            <a:ext cx="4241531" cy="4677504"/>
          </a:xfrm>
        </p:spPr>
        <p:txBody>
          <a:bodyPr>
            <a:normAutofit fontScale="92500" lnSpcReduction="10000"/>
          </a:bodyPr>
          <a:lstStyle/>
          <a:p>
            <a:pPr marL="0" indent="0">
              <a:buNone/>
            </a:pPr>
            <a:r>
              <a:rPr lang="en-US" sz="2400" dirty="0"/>
              <a:t>To change your webpage background, go to the starter1.css.</a:t>
            </a:r>
          </a:p>
          <a:p>
            <a:pPr marL="0" indent="0">
              <a:buNone/>
            </a:pPr>
            <a:r>
              <a:rPr lang="en-US" sz="2400" dirty="0"/>
              <a:t>Find the </a:t>
            </a:r>
            <a:r>
              <a:rPr lang="en-US" sz="2400" b="1" dirty="0"/>
              <a:t>body{} </a:t>
            </a:r>
            <a:r>
              <a:rPr lang="en-US" sz="2400" dirty="0"/>
              <a:t>and look for the words </a:t>
            </a:r>
            <a:r>
              <a:rPr lang="en-US" sz="2400" b="1" dirty="0"/>
              <a:t>“background-color: “</a:t>
            </a:r>
          </a:p>
          <a:p>
            <a:pPr marL="0" indent="0">
              <a:buNone/>
            </a:pPr>
            <a:r>
              <a:rPr lang="en-US" sz="2400" dirty="0"/>
              <a:t>Replace the </a:t>
            </a:r>
            <a:r>
              <a:rPr lang="en-US" sz="2400" dirty="0" err="1"/>
              <a:t>limegreen</a:t>
            </a:r>
            <a:r>
              <a:rPr lang="en-US" sz="2400" dirty="0"/>
              <a:t> color with one of these or enter a color of your own!</a:t>
            </a:r>
          </a:p>
          <a:p>
            <a:pPr marL="0" indent="0">
              <a:buNone/>
            </a:pPr>
            <a:endParaRPr lang="en-US" sz="2400" dirty="0"/>
          </a:p>
          <a:p>
            <a:pPr marL="0" indent="0">
              <a:buNone/>
            </a:pPr>
            <a:endParaRPr lang="en-US" sz="2400" dirty="0"/>
          </a:p>
          <a:p>
            <a:pPr marL="0" indent="0">
              <a:buNone/>
            </a:pPr>
            <a:r>
              <a:rPr lang="en-US" sz="2000" dirty="0"/>
              <a:t>TIP: If using your own color, be sure to stick to safe colors such as blue, green, purple….</a:t>
            </a:r>
          </a:p>
        </p:txBody>
      </p:sp>
      <p:sp>
        <p:nvSpPr>
          <p:cNvPr id="8" name="Arrow: Bent-Up 7">
            <a:extLst>
              <a:ext uri="{FF2B5EF4-FFF2-40B4-BE49-F238E27FC236}">
                <a16:creationId xmlns:a16="http://schemas.microsoft.com/office/drawing/2014/main" id="{34C3AE83-8212-8254-4FAD-35FCD92443E9}"/>
              </a:ext>
            </a:extLst>
          </p:cNvPr>
          <p:cNvSpPr/>
          <p:nvPr/>
        </p:nvSpPr>
        <p:spPr>
          <a:xfrm rot="5400000">
            <a:off x="2724182" y="3679207"/>
            <a:ext cx="545691" cy="2920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775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3 (part 2) – view new webpage color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2625537"/>
            <a:ext cx="11029616" cy="3046988"/>
          </a:xfrm>
          <a:prstGeom prst="rect">
            <a:avLst/>
          </a:prstGeom>
          <a:noFill/>
        </p:spPr>
        <p:txBody>
          <a:bodyPr wrap="square" rtlCol="0">
            <a:spAutoFit/>
          </a:bodyPr>
          <a:lstStyle/>
          <a:p>
            <a:r>
              <a:rPr lang="en-US" sz="3200" dirty="0"/>
              <a:t>Save your changes and then go back to your browser and refresh. You should now see your webpage has changed colors. </a:t>
            </a:r>
          </a:p>
          <a:p>
            <a:endParaRPr lang="en-US" sz="3200" dirty="0"/>
          </a:p>
          <a:p>
            <a:r>
              <a:rPr lang="en-US" sz="3200" dirty="0"/>
              <a:t>If your webpage has a white background, it is likely that you have used a color that is not recognized. You will need to go back to your code and change the color.</a:t>
            </a:r>
          </a:p>
        </p:txBody>
      </p:sp>
    </p:spTree>
    <p:extLst>
      <p:ext uri="{BB962C8B-B14F-4D97-AF65-F5344CB8AC3E}">
        <p14:creationId xmlns:p14="http://schemas.microsoft.com/office/powerpoint/2010/main" val="72816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 buttons</a:t>
            </a:r>
          </a:p>
        </p:txBody>
      </p:sp>
      <p:pic>
        <p:nvPicPr>
          <p:cNvPr id="5" name="Content Placeholder 4" descr="A screenshot of a computer&#10;&#10;Description automatically generated">
            <a:extLst>
              <a:ext uri="{FF2B5EF4-FFF2-40B4-BE49-F238E27FC236}">
                <a16:creationId xmlns:a16="http://schemas.microsoft.com/office/drawing/2014/main" id="{0EF41F94-23B9-7760-DBE3-47D460EDFA1E}"/>
              </a:ext>
            </a:extLst>
          </p:cNvPr>
          <p:cNvPicPr>
            <a:picLocks noGrp="1" noChangeAspect="1"/>
          </p:cNvPicPr>
          <p:nvPr>
            <p:ph idx="1"/>
          </p:nvPr>
        </p:nvPicPr>
        <p:blipFill rotWithShape="1">
          <a:blip r:embed="rId2"/>
          <a:srcRect l="35513" t="1741" r="33465" b="66416"/>
          <a:stretch/>
        </p:blipFill>
        <p:spPr>
          <a:xfrm>
            <a:off x="8189181" y="4044049"/>
            <a:ext cx="3421626" cy="772683"/>
          </a:xfrm>
          <a:noFill/>
        </p:spPr>
      </p:pic>
      <p:sp>
        <p:nvSpPr>
          <p:cNvPr id="6" name="TextBox 5">
            <a:extLst>
              <a:ext uri="{FF2B5EF4-FFF2-40B4-BE49-F238E27FC236}">
                <a16:creationId xmlns:a16="http://schemas.microsoft.com/office/drawing/2014/main" id="{51945566-560E-7499-1445-D5E5F0250B03}"/>
              </a:ext>
            </a:extLst>
          </p:cNvPr>
          <p:cNvSpPr txBox="1"/>
          <p:nvPr/>
        </p:nvSpPr>
        <p:spPr>
          <a:xfrm>
            <a:off x="581193" y="3122926"/>
            <a:ext cx="1102961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 button is something that the user can click on, and when they click on it a certain action happens.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What happens when we click this button on our webpage?</a:t>
            </a:r>
          </a:p>
        </p:txBody>
      </p:sp>
    </p:spTree>
    <p:extLst>
      <p:ext uri="{BB962C8B-B14F-4D97-AF65-F5344CB8AC3E}">
        <p14:creationId xmlns:p14="http://schemas.microsoft.com/office/powerpoint/2010/main" val="301277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2) – Make a </a:t>
            </a:r>
            <a:r>
              <a:rPr lang="en-US" dirty="0"/>
              <a:t>function</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1319130" y="4588042"/>
            <a:ext cx="11161628" cy="1949116"/>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To make our button we need to create a function in the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&lt;script&gt;&lt;/script&gt; </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tags.</a:t>
            </a: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lang="en-US" sz="2400" dirty="0">
                <a:solidFill>
                  <a:srgbClr val="3D3D3D"/>
                </a:solidFill>
                <a:latin typeface="Gill Sans MT" panose="020B0502020104020203"/>
              </a:rPr>
              <a:t>Let's create it under the first </a:t>
            </a:r>
            <a:r>
              <a:rPr lang="en-US" sz="2400" b="1" dirty="0" err="1">
                <a:solidFill>
                  <a:srgbClr val="3D3D3D"/>
                </a:solidFill>
                <a:latin typeface="Gill Sans MT" panose="020B0502020104020203"/>
              </a:rPr>
              <a:t>bodyText</a:t>
            </a:r>
            <a:r>
              <a:rPr lang="en-US" sz="2400" b="1" dirty="0">
                <a:solidFill>
                  <a:srgbClr val="3D3D3D"/>
                </a:solidFill>
                <a:latin typeface="Gill Sans MT" panose="020B0502020104020203"/>
              </a:rPr>
              <a:t>(){} </a:t>
            </a:r>
            <a:r>
              <a:rPr lang="en-US" sz="2400" dirty="0">
                <a:solidFill>
                  <a:srgbClr val="3D3D3D"/>
                </a:solidFill>
                <a:latin typeface="Gill Sans MT" panose="020B0502020104020203"/>
              </a:rPr>
              <a:t>function but let's call ours</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function bodyText2(){}.</a:t>
            </a: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7" name="Content Placeholder 6">
            <a:extLst>
              <a:ext uri="{FF2B5EF4-FFF2-40B4-BE49-F238E27FC236}">
                <a16:creationId xmlns:a16="http://schemas.microsoft.com/office/drawing/2014/main" id="{FDD70353-A545-5E92-8E11-44D91F87319F}"/>
              </a:ext>
            </a:extLst>
          </p:cNvPr>
          <p:cNvPicPr>
            <a:picLocks noGrp="1" noChangeAspect="1"/>
          </p:cNvPicPr>
          <p:nvPr>
            <p:ph sz="quarter" idx="4"/>
          </p:nvPr>
        </p:nvPicPr>
        <p:blipFill>
          <a:blip r:embed="rId2"/>
          <a:stretch>
            <a:fillRect/>
          </a:stretch>
        </p:blipFill>
        <p:spPr>
          <a:xfrm>
            <a:off x="1638797" y="1959405"/>
            <a:ext cx="9154877" cy="2077453"/>
          </a:xfrm>
        </p:spPr>
      </p:pic>
    </p:spTree>
    <p:extLst>
      <p:ext uri="{BB962C8B-B14F-4D97-AF65-F5344CB8AC3E}">
        <p14:creationId xmlns:p14="http://schemas.microsoft.com/office/powerpoint/2010/main" val="31644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3) – Make a </a:t>
            </a:r>
            <a:r>
              <a:rPr lang="en-US" dirty="0"/>
              <a:t>Message</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1319130" y="4588042"/>
            <a:ext cx="11161628" cy="1949116"/>
          </a:xfrm>
          <a:prstGeom prst="rect">
            <a:avLst/>
          </a:prstGeom>
        </p:spPr>
        <p:txBody>
          <a:bodyPr vert="horz" lIns="91440" tIns="45720" rIns="91440" bIns="45720" rtlCol="0" anchor="t">
            <a:normAutofit fontScale="92500" lnSpcReduction="20000"/>
          </a:bodyPr>
          <a:lstStyle/>
          <a:p>
            <a:pPr>
              <a:spcBef>
                <a:spcPct val="20000"/>
              </a:spcBef>
              <a:spcAft>
                <a:spcPts val="600"/>
              </a:spcAft>
              <a:buClr>
                <a:schemeClr val="accent2"/>
              </a:buClr>
              <a:buSzPct val="92000"/>
            </a:pPr>
            <a:r>
              <a:rPr lang="en-US" sz="2400" dirty="0">
                <a:solidFill>
                  <a:schemeClr val="tx2"/>
                </a:solidFill>
              </a:rPr>
              <a:t>In your function type: </a:t>
            </a:r>
          </a:p>
          <a:p>
            <a:pPr>
              <a:spcBef>
                <a:spcPct val="20000"/>
              </a:spcBef>
              <a:spcAft>
                <a:spcPts val="600"/>
              </a:spcAft>
              <a:buClr>
                <a:schemeClr val="accent2"/>
              </a:buClr>
              <a:buSzPct val="92000"/>
            </a:pPr>
            <a:r>
              <a:rPr lang="en-US" sz="2400" b="1" dirty="0">
                <a:solidFill>
                  <a:schemeClr val="tx2"/>
                </a:solidFill>
              </a:rPr>
              <a:t>	</a:t>
            </a:r>
            <a:r>
              <a:rPr lang="en-US" sz="2400" b="1" dirty="0" err="1">
                <a:solidFill>
                  <a:schemeClr val="tx2"/>
                </a:solidFill>
              </a:rPr>
              <a:t>text.innerHTML</a:t>
            </a:r>
            <a:r>
              <a:rPr lang="en-US" sz="2400" b="1" dirty="0">
                <a:solidFill>
                  <a:schemeClr val="tx2"/>
                </a:solidFill>
              </a:rPr>
              <a:t> = “”;</a:t>
            </a:r>
          </a:p>
          <a:p>
            <a:pPr>
              <a:spcBef>
                <a:spcPct val="20000"/>
              </a:spcBef>
              <a:spcAft>
                <a:spcPts val="600"/>
              </a:spcAft>
              <a:buClr>
                <a:schemeClr val="accent2"/>
              </a:buClr>
              <a:buSzPct val="92000"/>
            </a:pPr>
            <a:endParaRPr lang="en-US" sz="2400" b="1" dirty="0">
              <a:solidFill>
                <a:schemeClr val="tx2"/>
              </a:solidFill>
            </a:endParaRPr>
          </a:p>
          <a:p>
            <a:pPr>
              <a:spcBef>
                <a:spcPct val="20000"/>
              </a:spcBef>
              <a:spcAft>
                <a:spcPts val="600"/>
              </a:spcAft>
              <a:buClr>
                <a:schemeClr val="accent2"/>
              </a:buClr>
              <a:buSzPct val="92000"/>
            </a:pPr>
            <a:r>
              <a:rPr lang="en-US" sz="2400" dirty="0">
                <a:solidFill>
                  <a:schemeClr val="tx2"/>
                </a:solidFill>
              </a:rPr>
              <a:t>And in the quotations place your own text inside to make your own custom message. For example, </a:t>
            </a:r>
            <a:r>
              <a:rPr lang="en-US" sz="2400" b="1" dirty="0">
                <a:solidFill>
                  <a:schemeClr val="tx2"/>
                </a:solidFill>
              </a:rPr>
              <a:t>“Welcome to the Foe’s Workshop!”</a:t>
            </a:r>
            <a:endParaRPr lang="en-US" sz="2400" dirty="0">
              <a:solidFill>
                <a:schemeClr val="tx2"/>
              </a:solidFill>
            </a:endParaRPr>
          </a:p>
        </p:txBody>
      </p:sp>
      <p:pic>
        <p:nvPicPr>
          <p:cNvPr id="8" name="Picture 7">
            <a:extLst>
              <a:ext uri="{FF2B5EF4-FFF2-40B4-BE49-F238E27FC236}">
                <a16:creationId xmlns:a16="http://schemas.microsoft.com/office/drawing/2014/main" id="{495B2164-8698-56E6-2501-19E706EB3A5D}"/>
              </a:ext>
            </a:extLst>
          </p:cNvPr>
          <p:cNvPicPr>
            <a:picLocks noChangeAspect="1"/>
          </p:cNvPicPr>
          <p:nvPr/>
        </p:nvPicPr>
        <p:blipFill rotWithShape="1">
          <a:blip r:embed="rId2"/>
          <a:srcRect t="50000"/>
          <a:stretch/>
        </p:blipFill>
        <p:spPr>
          <a:xfrm>
            <a:off x="849384" y="1913822"/>
            <a:ext cx="10761425" cy="2255797"/>
          </a:xfrm>
          <a:prstGeom prst="rect">
            <a:avLst/>
          </a:prstGeom>
        </p:spPr>
      </p:pic>
    </p:spTree>
    <p:extLst>
      <p:ext uri="{BB962C8B-B14F-4D97-AF65-F5344CB8AC3E}">
        <p14:creationId xmlns:p14="http://schemas.microsoft.com/office/powerpoint/2010/main" val="221444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4) – Make a button</a:t>
            </a:r>
          </a:p>
        </p:txBody>
      </p:sp>
      <p:sp>
        <p:nvSpPr>
          <p:cNvPr id="9" name="TextBox 8">
            <a:extLst>
              <a:ext uri="{FF2B5EF4-FFF2-40B4-BE49-F238E27FC236}">
                <a16:creationId xmlns:a16="http://schemas.microsoft.com/office/drawing/2014/main" id="{71F9A740-691E-8946-D0FB-887597659CBE}"/>
              </a:ext>
            </a:extLst>
          </p:cNvPr>
          <p:cNvSpPr txBox="1"/>
          <p:nvPr/>
        </p:nvSpPr>
        <p:spPr>
          <a:xfrm>
            <a:off x="1097161" y="5140011"/>
            <a:ext cx="10734252"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Next go to the HTML Screen and copy the </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&lt;button onclick=“</a:t>
            </a:r>
            <a:r>
              <a:rPr kumimoji="0" lang="en-US" sz="2400" b="1" i="0" u="none" strike="noStrike" kern="1200" cap="none" spc="0" normalizeH="0" baseline="0" noProof="0" dirty="0" err="1">
                <a:ln>
                  <a:noFill/>
                </a:ln>
                <a:solidFill>
                  <a:prstClr val="black"/>
                </a:solidFill>
                <a:effectLst/>
                <a:uLnTx/>
                <a:uFillTx/>
                <a:latin typeface="Gill Sans MT" panose="020B0502020104020203"/>
                <a:ea typeface="+mn-ea"/>
                <a:cs typeface="+mn-cs"/>
              </a:rPr>
              <a:t>bodyText</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()”&gt;Change The Below Text&lt;/button&gt;, </a:t>
            </a: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so that way we can view our new button on our webpage. After, change the onclick method to </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bodytext2().</a:t>
            </a:r>
          </a:p>
        </p:txBody>
      </p:sp>
      <p:pic>
        <p:nvPicPr>
          <p:cNvPr id="4" name="Picture 3">
            <a:extLst>
              <a:ext uri="{FF2B5EF4-FFF2-40B4-BE49-F238E27FC236}">
                <a16:creationId xmlns:a16="http://schemas.microsoft.com/office/drawing/2014/main" id="{2E2FEB02-8453-342C-2E7C-C1DF5BCC908C}"/>
              </a:ext>
            </a:extLst>
          </p:cNvPr>
          <p:cNvPicPr>
            <a:picLocks noChangeAspect="1"/>
          </p:cNvPicPr>
          <p:nvPr/>
        </p:nvPicPr>
        <p:blipFill>
          <a:blip r:embed="rId2"/>
          <a:stretch>
            <a:fillRect/>
          </a:stretch>
        </p:blipFill>
        <p:spPr>
          <a:xfrm>
            <a:off x="1969046" y="3429000"/>
            <a:ext cx="8348798" cy="1531660"/>
          </a:xfrm>
          <a:prstGeom prst="rect">
            <a:avLst/>
          </a:prstGeom>
        </p:spPr>
      </p:pic>
      <p:pic>
        <p:nvPicPr>
          <p:cNvPr id="6" name="Picture 5">
            <a:extLst>
              <a:ext uri="{FF2B5EF4-FFF2-40B4-BE49-F238E27FC236}">
                <a16:creationId xmlns:a16="http://schemas.microsoft.com/office/drawing/2014/main" id="{C47D8358-F992-AF51-998C-65576B6C7347}"/>
              </a:ext>
            </a:extLst>
          </p:cNvPr>
          <p:cNvPicPr>
            <a:picLocks noChangeAspect="1"/>
          </p:cNvPicPr>
          <p:nvPr/>
        </p:nvPicPr>
        <p:blipFill>
          <a:blip r:embed="rId3"/>
          <a:stretch>
            <a:fillRect/>
          </a:stretch>
        </p:blipFill>
        <p:spPr>
          <a:xfrm>
            <a:off x="2001831" y="1904976"/>
            <a:ext cx="8283227" cy="1445049"/>
          </a:xfrm>
          <a:prstGeom prst="rect">
            <a:avLst/>
          </a:prstGeom>
        </p:spPr>
      </p:pic>
    </p:spTree>
    <p:extLst>
      <p:ext uri="{BB962C8B-B14F-4D97-AF65-F5344CB8AC3E}">
        <p14:creationId xmlns:p14="http://schemas.microsoft.com/office/powerpoint/2010/main" val="189458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5) – Make a button name</a:t>
            </a:r>
          </a:p>
        </p:txBody>
      </p:sp>
      <p:sp>
        <p:nvSpPr>
          <p:cNvPr id="9" name="TextBox 8">
            <a:extLst>
              <a:ext uri="{FF2B5EF4-FFF2-40B4-BE49-F238E27FC236}">
                <a16:creationId xmlns:a16="http://schemas.microsoft.com/office/drawing/2014/main" id="{71F9A740-691E-8946-D0FB-887597659CBE}"/>
              </a:ext>
            </a:extLst>
          </p:cNvPr>
          <p:cNvSpPr txBox="1"/>
          <p:nvPr/>
        </p:nvSpPr>
        <p:spPr>
          <a:xfrm>
            <a:off x="8701547" y="2228004"/>
            <a:ext cx="2909261" cy="3900338"/>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Change the name of your button from “Change The Below Text” to “My Welcome Message” for example.</a:t>
            </a:r>
          </a:p>
        </p:txBody>
      </p:sp>
      <p:cxnSp>
        <p:nvCxnSpPr>
          <p:cNvPr id="7" name="Connector: Elbow 6">
            <a:extLst>
              <a:ext uri="{FF2B5EF4-FFF2-40B4-BE49-F238E27FC236}">
                <a16:creationId xmlns:a16="http://schemas.microsoft.com/office/drawing/2014/main" id="{2685283B-CBA8-7267-9EC1-889D32143A53}"/>
              </a:ext>
            </a:extLst>
          </p:cNvPr>
          <p:cNvCxnSpPr>
            <a:cxnSpLocks/>
          </p:cNvCxnSpPr>
          <p:nvPr/>
        </p:nvCxnSpPr>
        <p:spPr>
          <a:xfrm rot="10800000" flipV="1">
            <a:off x="6660714" y="4001035"/>
            <a:ext cx="2040833" cy="3542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049D19-F266-847B-F88C-9BE2DC08F150}"/>
              </a:ext>
            </a:extLst>
          </p:cNvPr>
          <p:cNvPicPr>
            <a:picLocks noChangeAspect="1"/>
          </p:cNvPicPr>
          <p:nvPr/>
        </p:nvPicPr>
        <p:blipFill>
          <a:blip r:embed="rId2"/>
          <a:stretch>
            <a:fillRect/>
          </a:stretch>
        </p:blipFill>
        <p:spPr>
          <a:xfrm>
            <a:off x="359728" y="3429000"/>
            <a:ext cx="6261452" cy="1490043"/>
          </a:xfrm>
          <a:prstGeom prst="rect">
            <a:avLst/>
          </a:prstGeom>
        </p:spPr>
      </p:pic>
    </p:spTree>
    <p:extLst>
      <p:ext uri="{BB962C8B-B14F-4D97-AF65-F5344CB8AC3E}">
        <p14:creationId xmlns:p14="http://schemas.microsoft.com/office/powerpoint/2010/main" val="885248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(part 6) – click your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2495488" y="5694179"/>
            <a:ext cx="113207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Now click on your new button.</a:t>
            </a:r>
          </a:p>
        </p:txBody>
      </p:sp>
      <p:pic>
        <p:nvPicPr>
          <p:cNvPr id="8" name="Content Placeholder 7">
            <a:extLst>
              <a:ext uri="{FF2B5EF4-FFF2-40B4-BE49-F238E27FC236}">
                <a16:creationId xmlns:a16="http://schemas.microsoft.com/office/drawing/2014/main" id="{F4850449-FB77-0479-1CC4-A2CA363C652B}"/>
              </a:ext>
            </a:extLst>
          </p:cNvPr>
          <p:cNvPicPr>
            <a:picLocks noGrp="1" noChangeAspect="1"/>
          </p:cNvPicPr>
          <p:nvPr>
            <p:ph idx="1"/>
          </p:nvPr>
        </p:nvPicPr>
        <p:blipFill>
          <a:blip r:embed="rId2"/>
          <a:stretch>
            <a:fillRect/>
          </a:stretch>
        </p:blipFill>
        <p:spPr>
          <a:xfrm>
            <a:off x="2495488" y="2226792"/>
            <a:ext cx="6670634" cy="2371081"/>
          </a:xfrm>
        </p:spPr>
      </p:pic>
      <p:sp>
        <p:nvSpPr>
          <p:cNvPr id="9" name="Arrow: Bent-Up 8">
            <a:extLst>
              <a:ext uri="{FF2B5EF4-FFF2-40B4-BE49-F238E27FC236}">
                <a16:creationId xmlns:a16="http://schemas.microsoft.com/office/drawing/2014/main" id="{7B1D1FDC-F6A0-E3F6-0D9A-ACAFF529E720}"/>
              </a:ext>
            </a:extLst>
          </p:cNvPr>
          <p:cNvSpPr/>
          <p:nvPr/>
        </p:nvSpPr>
        <p:spPr>
          <a:xfrm>
            <a:off x="6894325" y="5059322"/>
            <a:ext cx="1342104" cy="104713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978014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1443791" y="1842993"/>
            <a:ext cx="10167018" cy="3633047"/>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rPr>
              <a:t>Let’s add a dynamic background image to our webpage so that way it’s not just a plain color!</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endPar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rPr>
              <a:t>To do so go to the &lt;script&gt;&lt;/script&gt; tags and find the three variables: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28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cityScape</a:t>
            </a:r>
            <a:r>
              <a:rPr kumimoji="0" lang="en-US" sz="28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endPar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2" name="Picture 5" descr="Text&#10;&#10;Description automatically generated">
            <a:extLst>
              <a:ext uri="{FF2B5EF4-FFF2-40B4-BE49-F238E27FC236}">
                <a16:creationId xmlns:a16="http://schemas.microsoft.com/office/drawing/2014/main" id="{0AD28DEE-2284-5EF7-6561-38D7EF8D987B}"/>
              </a:ext>
            </a:extLst>
          </p:cNvPr>
          <p:cNvPicPr>
            <a:picLocks noChangeAspect="1"/>
          </p:cNvPicPr>
          <p:nvPr/>
        </p:nvPicPr>
        <p:blipFill>
          <a:blip r:embed="rId2"/>
          <a:stretch>
            <a:fillRect/>
          </a:stretch>
        </p:blipFill>
        <p:spPr>
          <a:xfrm>
            <a:off x="583764" y="5315022"/>
            <a:ext cx="11123296" cy="1149349"/>
          </a:xfrm>
          <a:prstGeom prst="rect">
            <a:avLst/>
          </a:prstGeom>
        </p:spPr>
      </p:pic>
    </p:spTree>
    <p:extLst>
      <p:ext uri="{BB962C8B-B14F-4D97-AF65-F5344CB8AC3E}">
        <p14:creationId xmlns:p14="http://schemas.microsoft.com/office/powerpoint/2010/main" val="2960723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pPr algn="ctr"/>
            <a:r>
              <a:rPr lang="en-US" dirty="0">
                <a:solidFill>
                  <a:srgbClr val="FFFEFF"/>
                </a:solidFill>
              </a:rPr>
              <a:t>Meet the Creators of “foes”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nvPr>
        </p:nvGraphicFramePr>
        <p:xfrm>
          <a:off x="832552" y="858443"/>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he brains and brawns behind Foes!">
            <a:extLst>
              <a:ext uri="{FF2B5EF4-FFF2-40B4-BE49-F238E27FC236}">
                <a16:creationId xmlns:a16="http://schemas.microsoft.com/office/drawing/2014/main" id="{547AC7CE-2FDF-C1B6-F101-F92071580D69}"/>
              </a:ext>
            </a:extLst>
          </p:cNvPr>
          <p:cNvPicPr>
            <a:picLocks noChangeAspect="1"/>
          </p:cNvPicPr>
          <p:nvPr/>
        </p:nvPicPr>
        <p:blipFill rotWithShape="1">
          <a:blip r:embed="rId8"/>
          <a:srcRect l="9976" t="-7" r="59082" b="7"/>
          <a:stretch/>
        </p:blipFill>
        <p:spPr>
          <a:xfrm>
            <a:off x="3365250" y="756126"/>
            <a:ext cx="1819373" cy="416583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FDDE747A-C30E-8F48-9E9A-9E2F1EA1F0CA}"/>
              </a:ext>
            </a:extLst>
          </p:cNvPr>
          <p:cNvPicPr>
            <a:picLocks noChangeAspect="1"/>
          </p:cNvPicPr>
          <p:nvPr/>
        </p:nvPicPr>
        <p:blipFill rotWithShape="1">
          <a:blip r:embed="rId8"/>
          <a:srcRect l="39210" r="33471"/>
          <a:stretch/>
        </p:blipFill>
        <p:spPr>
          <a:xfrm>
            <a:off x="7256207" y="756126"/>
            <a:ext cx="1925210" cy="4165836"/>
          </a:xfrm>
          <a:prstGeom prst="rect">
            <a:avLst/>
          </a:prstGeom>
        </p:spPr>
      </p:pic>
      <p:sp>
        <p:nvSpPr>
          <p:cNvPr id="10" name="TextBox 9">
            <a:extLst>
              <a:ext uri="{FF2B5EF4-FFF2-40B4-BE49-F238E27FC236}">
                <a16:creationId xmlns:a16="http://schemas.microsoft.com/office/drawing/2014/main" id="{F0EB432D-7E8B-FB44-3A62-D5737AB9BEDD}"/>
              </a:ext>
            </a:extLst>
          </p:cNvPr>
          <p:cNvSpPr txBox="1"/>
          <p:nvPr/>
        </p:nvSpPr>
        <p:spPr>
          <a:xfrm flipH="1">
            <a:off x="3642211" y="121434"/>
            <a:ext cx="23708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Alec Burns</a:t>
            </a:r>
          </a:p>
        </p:txBody>
      </p:sp>
      <p:sp>
        <p:nvSpPr>
          <p:cNvPr id="3" name="TextBox 2">
            <a:extLst>
              <a:ext uri="{FF2B5EF4-FFF2-40B4-BE49-F238E27FC236}">
                <a16:creationId xmlns:a16="http://schemas.microsoft.com/office/drawing/2014/main" id="{A5312E32-24E9-A9A8-4D1A-EB0D3B71782A}"/>
              </a:ext>
            </a:extLst>
          </p:cNvPr>
          <p:cNvSpPr txBox="1"/>
          <p:nvPr/>
        </p:nvSpPr>
        <p:spPr>
          <a:xfrm>
            <a:off x="7364383" y="106124"/>
            <a:ext cx="138211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Alex Shaklee</a:t>
            </a: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2) – create background function</a:t>
            </a:r>
          </a:p>
        </p:txBody>
      </p:sp>
      <p:sp>
        <p:nvSpPr>
          <p:cNvPr id="6" name="TextBox 5">
            <a:extLst>
              <a:ext uri="{FF2B5EF4-FFF2-40B4-BE49-F238E27FC236}">
                <a16:creationId xmlns:a16="http://schemas.microsoft.com/office/drawing/2014/main" id="{51945566-560E-7499-1445-D5E5F0250B03}"/>
              </a:ext>
            </a:extLst>
          </p:cNvPr>
          <p:cNvSpPr txBox="1"/>
          <p:nvPr/>
        </p:nvSpPr>
        <p:spPr>
          <a:xfrm>
            <a:off x="2133512" y="2250078"/>
            <a:ext cx="8177798" cy="203428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Under the last variable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let’s create a function called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changeBG</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a:t>
            </a:r>
          </a:p>
        </p:txBody>
      </p:sp>
      <p:pic>
        <p:nvPicPr>
          <p:cNvPr id="11" name="Picture 10">
            <a:extLst>
              <a:ext uri="{FF2B5EF4-FFF2-40B4-BE49-F238E27FC236}">
                <a16:creationId xmlns:a16="http://schemas.microsoft.com/office/drawing/2014/main" id="{C3E345B6-961A-AFED-9CDC-ECA18D50566A}"/>
              </a:ext>
            </a:extLst>
          </p:cNvPr>
          <p:cNvPicPr>
            <a:picLocks noChangeAspect="1"/>
          </p:cNvPicPr>
          <p:nvPr/>
        </p:nvPicPr>
        <p:blipFill>
          <a:blip r:embed="rId2"/>
          <a:stretch>
            <a:fillRect/>
          </a:stretch>
        </p:blipFill>
        <p:spPr>
          <a:xfrm>
            <a:off x="2133512" y="4540971"/>
            <a:ext cx="8660697" cy="1445332"/>
          </a:xfrm>
          <a:prstGeom prst="rect">
            <a:avLst/>
          </a:prstGeom>
        </p:spPr>
      </p:pic>
    </p:spTree>
    <p:extLst>
      <p:ext uri="{BB962C8B-B14F-4D97-AF65-F5344CB8AC3E}">
        <p14:creationId xmlns:p14="http://schemas.microsoft.com/office/powerpoint/2010/main" val="48292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3)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2470404" y="4347459"/>
            <a:ext cx="7251192" cy="2034281"/>
          </a:xfrm>
          <a:prstGeom prst="rect">
            <a:avLst/>
          </a:prstGeom>
        </p:spPr>
        <p:txBody>
          <a:bodyPr vert="horz" lIns="91440" tIns="45720" rIns="91440" bIns="45720" rtlCol="0" anchor="ctr">
            <a:normAutofit fontScale="77500" lnSpcReduction="20000"/>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Let’s add the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body.style.backgroundImage</a:t>
            </a:r>
            <a:r>
              <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rPr>
              <a:t> =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rPr>
              <a:t>;</a:t>
            </a: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endPar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You don’t have to use </a:t>
            </a:r>
            <a:r>
              <a:rPr kumimoji="0" lang="en-US" sz="3200" b="0"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You can use </a:t>
            </a:r>
            <a:r>
              <a:rPr kumimoji="0" lang="en-US" sz="3200" b="0"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or cityscape.</a:t>
            </a:r>
          </a:p>
        </p:txBody>
      </p:sp>
      <p:pic>
        <p:nvPicPr>
          <p:cNvPr id="7" name="Picture 6">
            <a:extLst>
              <a:ext uri="{FF2B5EF4-FFF2-40B4-BE49-F238E27FC236}">
                <a16:creationId xmlns:a16="http://schemas.microsoft.com/office/drawing/2014/main" id="{B798915A-76C4-370B-13FC-4137DACE385B}"/>
              </a:ext>
            </a:extLst>
          </p:cNvPr>
          <p:cNvPicPr>
            <a:picLocks noChangeAspect="1"/>
          </p:cNvPicPr>
          <p:nvPr/>
        </p:nvPicPr>
        <p:blipFill>
          <a:blip r:embed="rId2"/>
          <a:stretch>
            <a:fillRect/>
          </a:stretch>
        </p:blipFill>
        <p:spPr>
          <a:xfrm>
            <a:off x="1866155" y="2109086"/>
            <a:ext cx="8459690" cy="1847277"/>
          </a:xfrm>
          <a:prstGeom prst="rect">
            <a:avLst/>
          </a:prstGeom>
        </p:spPr>
      </p:pic>
    </p:spTree>
    <p:extLst>
      <p:ext uri="{BB962C8B-B14F-4D97-AF65-F5344CB8AC3E}">
        <p14:creationId xmlns:p14="http://schemas.microsoft.com/office/powerpoint/2010/main" val="240927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4)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3384805" y="3030108"/>
            <a:ext cx="5422390" cy="3633047"/>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Let’s add a button under our bodyText2</a:t>
            </a:r>
            <a:r>
              <a:rPr lang="en-US" sz="3200" dirty="0">
                <a:solidFill>
                  <a:srgbClr val="3D3D3D"/>
                </a:solidFill>
                <a:latin typeface="Gill Sans MT" panose="020B0502020104020203"/>
              </a:rPr>
              <a:t> function.</a:t>
            </a:r>
            <a:endPar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8" name="Picture 7">
            <a:extLst>
              <a:ext uri="{FF2B5EF4-FFF2-40B4-BE49-F238E27FC236}">
                <a16:creationId xmlns:a16="http://schemas.microsoft.com/office/drawing/2014/main" id="{BBA21768-1F0C-6299-76B5-068291C94C2C}"/>
              </a:ext>
            </a:extLst>
          </p:cNvPr>
          <p:cNvPicPr>
            <a:picLocks noChangeAspect="1"/>
          </p:cNvPicPr>
          <p:nvPr/>
        </p:nvPicPr>
        <p:blipFill>
          <a:blip r:embed="rId2"/>
          <a:stretch>
            <a:fillRect/>
          </a:stretch>
        </p:blipFill>
        <p:spPr>
          <a:xfrm>
            <a:off x="1998796" y="2055093"/>
            <a:ext cx="8194407" cy="1950030"/>
          </a:xfrm>
          <a:prstGeom prst="rect">
            <a:avLst/>
          </a:prstGeom>
        </p:spPr>
      </p:pic>
    </p:spTree>
    <p:extLst>
      <p:ext uri="{BB962C8B-B14F-4D97-AF65-F5344CB8AC3E}">
        <p14:creationId xmlns:p14="http://schemas.microsoft.com/office/powerpoint/2010/main" val="38676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5)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1920889" y="4296383"/>
            <a:ext cx="9034756" cy="1687256"/>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Change the onclick method to be the </a:t>
            </a:r>
            <a:r>
              <a:rPr kumimoji="0" lang="en-US" sz="2400" b="1" i="0" u="none" strike="noStrike" kern="1200" cap="none" spc="0" normalizeH="0" baseline="0" noProof="0" dirty="0" err="1">
                <a:ln>
                  <a:noFill/>
                </a:ln>
                <a:solidFill>
                  <a:srgbClr val="3D3D3D"/>
                </a:solidFill>
                <a:effectLst/>
                <a:uLnTx/>
                <a:uFillTx/>
                <a:latin typeface="Gill Sans MT" panose="020B0502020104020203"/>
                <a:ea typeface="+mn-ea"/>
                <a:cs typeface="+mn-cs"/>
              </a:rPr>
              <a:t>changeBG</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function we just created and change the name of the function to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Change Webpage Background</a:t>
            </a: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7" name="Picture 6">
            <a:extLst>
              <a:ext uri="{FF2B5EF4-FFF2-40B4-BE49-F238E27FC236}">
                <a16:creationId xmlns:a16="http://schemas.microsoft.com/office/drawing/2014/main" id="{2C0079EA-C875-EBE2-040A-56E31F3D94D8}"/>
              </a:ext>
            </a:extLst>
          </p:cNvPr>
          <p:cNvPicPr>
            <a:picLocks noChangeAspect="1"/>
          </p:cNvPicPr>
          <p:nvPr/>
        </p:nvPicPr>
        <p:blipFill>
          <a:blip r:embed="rId2"/>
          <a:stretch>
            <a:fillRect/>
          </a:stretch>
        </p:blipFill>
        <p:spPr>
          <a:xfrm>
            <a:off x="1728384" y="2080952"/>
            <a:ext cx="8994269" cy="1687256"/>
          </a:xfrm>
          <a:prstGeom prst="rect">
            <a:avLst/>
          </a:prstGeom>
        </p:spPr>
      </p:pic>
    </p:spTree>
    <p:extLst>
      <p:ext uri="{BB962C8B-B14F-4D97-AF65-F5344CB8AC3E}">
        <p14:creationId xmlns:p14="http://schemas.microsoft.com/office/powerpoint/2010/main" val="932029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6) – Click your Button</a:t>
            </a:r>
          </a:p>
        </p:txBody>
      </p:sp>
      <p:pic>
        <p:nvPicPr>
          <p:cNvPr id="7" name="Picture 6">
            <a:extLst>
              <a:ext uri="{FF2B5EF4-FFF2-40B4-BE49-F238E27FC236}">
                <a16:creationId xmlns:a16="http://schemas.microsoft.com/office/drawing/2014/main" id="{8C077624-D7B8-C320-045F-6EEDB1727C07}"/>
              </a:ext>
            </a:extLst>
          </p:cNvPr>
          <p:cNvPicPr>
            <a:picLocks noChangeAspect="1"/>
          </p:cNvPicPr>
          <p:nvPr/>
        </p:nvPicPr>
        <p:blipFill>
          <a:blip r:embed="rId2"/>
          <a:stretch>
            <a:fillRect/>
          </a:stretch>
        </p:blipFill>
        <p:spPr>
          <a:xfrm>
            <a:off x="2495835" y="2440669"/>
            <a:ext cx="7547247" cy="988331"/>
          </a:xfrm>
          <a:prstGeom prst="rect">
            <a:avLst/>
          </a:prstGeom>
        </p:spPr>
      </p:pic>
      <p:sp>
        <p:nvSpPr>
          <p:cNvPr id="9" name="TextBox 8">
            <a:extLst>
              <a:ext uri="{FF2B5EF4-FFF2-40B4-BE49-F238E27FC236}">
                <a16:creationId xmlns:a16="http://schemas.microsoft.com/office/drawing/2014/main" id="{B6EA0B5A-BAF9-CE3F-E1C6-16F8E5D7B02D}"/>
              </a:ext>
            </a:extLst>
          </p:cNvPr>
          <p:cNvSpPr txBox="1"/>
          <p:nvPr/>
        </p:nvSpPr>
        <p:spPr>
          <a:xfrm>
            <a:off x="1699075" y="5517198"/>
            <a:ext cx="113207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Now click on your new button.</a:t>
            </a:r>
          </a:p>
        </p:txBody>
      </p:sp>
      <p:sp>
        <p:nvSpPr>
          <p:cNvPr id="11" name="Arrow: Bent-Up 10">
            <a:extLst>
              <a:ext uri="{FF2B5EF4-FFF2-40B4-BE49-F238E27FC236}">
                <a16:creationId xmlns:a16="http://schemas.microsoft.com/office/drawing/2014/main" id="{BF4F655C-3E73-2F18-A178-72350D115BD8}"/>
              </a:ext>
            </a:extLst>
          </p:cNvPr>
          <p:cNvSpPr/>
          <p:nvPr/>
        </p:nvSpPr>
        <p:spPr>
          <a:xfrm>
            <a:off x="6269458" y="4151680"/>
            <a:ext cx="2712310" cy="1827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0369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 Change frog picture</a:t>
            </a:r>
          </a:p>
        </p:txBody>
      </p:sp>
      <p:pic>
        <p:nvPicPr>
          <p:cNvPr id="3" name="Picture 4" descr="A picture containing graphical user interface&#10;&#10;Description automatically generated">
            <a:extLst>
              <a:ext uri="{FF2B5EF4-FFF2-40B4-BE49-F238E27FC236}">
                <a16:creationId xmlns:a16="http://schemas.microsoft.com/office/drawing/2014/main" id="{D4C40E2A-81A9-CFD0-29AA-CE360680208D}"/>
              </a:ext>
            </a:extLst>
          </p:cNvPr>
          <p:cNvPicPr>
            <a:picLocks noChangeAspect="1"/>
          </p:cNvPicPr>
          <p:nvPr/>
        </p:nvPicPr>
        <p:blipFill>
          <a:blip r:embed="rId2"/>
          <a:stretch>
            <a:fillRect/>
          </a:stretch>
        </p:blipFill>
        <p:spPr>
          <a:xfrm>
            <a:off x="457047" y="1945075"/>
            <a:ext cx="5110743" cy="2967850"/>
          </a:xfrm>
          <a:prstGeom prst="rect">
            <a:avLst/>
          </a:prstGeom>
        </p:spPr>
      </p:pic>
      <p:pic>
        <p:nvPicPr>
          <p:cNvPr id="10" name="Content Placeholder 9">
            <a:extLst>
              <a:ext uri="{FF2B5EF4-FFF2-40B4-BE49-F238E27FC236}">
                <a16:creationId xmlns:a16="http://schemas.microsoft.com/office/drawing/2014/main" id="{E997D8D3-0FC4-EA23-8503-34C41603C5EE}"/>
              </a:ext>
            </a:extLst>
          </p:cNvPr>
          <p:cNvPicPr>
            <a:picLocks noGrp="1" noChangeAspect="1"/>
          </p:cNvPicPr>
          <p:nvPr>
            <p:ph idx="1"/>
          </p:nvPr>
        </p:nvPicPr>
        <p:blipFill>
          <a:blip r:embed="rId3"/>
          <a:stretch>
            <a:fillRect/>
          </a:stretch>
        </p:blipFill>
        <p:spPr>
          <a:xfrm>
            <a:off x="5751870" y="1945075"/>
            <a:ext cx="5983083" cy="2967850"/>
          </a:xfrm>
        </p:spPr>
      </p:pic>
      <p:sp>
        <p:nvSpPr>
          <p:cNvPr id="11" name="TextBox 10">
            <a:extLst>
              <a:ext uri="{FF2B5EF4-FFF2-40B4-BE49-F238E27FC236}">
                <a16:creationId xmlns:a16="http://schemas.microsoft.com/office/drawing/2014/main" id="{9D030FD6-49EE-6317-605A-D9EA3E28A6A0}"/>
              </a:ext>
            </a:extLst>
          </p:cNvPr>
          <p:cNvSpPr txBox="1"/>
          <p:nvPr/>
        </p:nvSpPr>
        <p:spPr>
          <a:xfrm>
            <a:off x="959189" y="5412657"/>
            <a:ext cx="1027362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Let’s change our frog picture to something else. In your web browser search for anything such as cats, crayons, computers and find a picture you like. Here I am searching for “Dingus the cat”.</a:t>
            </a:r>
          </a:p>
        </p:txBody>
      </p:sp>
    </p:spTree>
    <p:extLst>
      <p:ext uri="{BB962C8B-B14F-4D97-AF65-F5344CB8AC3E}">
        <p14:creationId xmlns:p14="http://schemas.microsoft.com/office/powerpoint/2010/main" val="31749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(part 2) – Copy image address/link</a:t>
            </a:r>
          </a:p>
        </p:txBody>
      </p:sp>
      <p:pic>
        <p:nvPicPr>
          <p:cNvPr id="4" name="Picture 4">
            <a:extLst>
              <a:ext uri="{FF2B5EF4-FFF2-40B4-BE49-F238E27FC236}">
                <a16:creationId xmlns:a16="http://schemas.microsoft.com/office/drawing/2014/main" id="{F2512144-4318-3008-3962-A8D8196A8D0C}"/>
              </a:ext>
            </a:extLst>
          </p:cNvPr>
          <p:cNvPicPr>
            <a:picLocks noGrp="1" noChangeAspect="1"/>
          </p:cNvPicPr>
          <p:nvPr>
            <p:ph idx="1"/>
          </p:nvPr>
        </p:nvPicPr>
        <p:blipFill>
          <a:blip r:embed="rId2"/>
          <a:stretch>
            <a:fillRect/>
          </a:stretch>
        </p:blipFill>
        <p:spPr>
          <a:xfrm>
            <a:off x="3535538" y="1822238"/>
            <a:ext cx="5120923" cy="3836278"/>
          </a:xfrm>
        </p:spPr>
      </p:pic>
      <p:sp>
        <p:nvSpPr>
          <p:cNvPr id="7" name="TextBox 6">
            <a:extLst>
              <a:ext uri="{FF2B5EF4-FFF2-40B4-BE49-F238E27FC236}">
                <a16:creationId xmlns:a16="http://schemas.microsoft.com/office/drawing/2014/main" id="{AA4A2F7F-23F8-A2D0-443C-724F8FD990DB}"/>
              </a:ext>
            </a:extLst>
          </p:cNvPr>
          <p:cNvSpPr txBox="1"/>
          <p:nvPr/>
        </p:nvSpPr>
        <p:spPr>
          <a:xfrm>
            <a:off x="3481162" y="5832678"/>
            <a:ext cx="522967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Right click on the picture you chose and copy the image address/link!</a:t>
            </a:r>
          </a:p>
        </p:txBody>
      </p:sp>
    </p:spTree>
    <p:extLst>
      <p:ext uri="{BB962C8B-B14F-4D97-AF65-F5344CB8AC3E}">
        <p14:creationId xmlns:p14="http://schemas.microsoft.com/office/powerpoint/2010/main" val="2556303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p:txBody>
          <a:bodyPr/>
          <a:lstStyle/>
          <a:p>
            <a:r>
              <a:rPr lang="en-US" dirty="0"/>
              <a:t>Step 6 (part 3) – Copy image address/link</a:t>
            </a:r>
          </a:p>
        </p:txBody>
      </p:sp>
      <p:sp>
        <p:nvSpPr>
          <p:cNvPr id="5" name="Content Placeholder 4">
            <a:extLst>
              <a:ext uri="{FF2B5EF4-FFF2-40B4-BE49-F238E27FC236}">
                <a16:creationId xmlns:a16="http://schemas.microsoft.com/office/drawing/2014/main" id="{BD0ECD50-779A-D8F6-ADD5-7C1182ABECC5}"/>
              </a:ext>
            </a:extLst>
          </p:cNvPr>
          <p:cNvSpPr>
            <a:spLocks noGrp="1"/>
          </p:cNvSpPr>
          <p:nvPr>
            <p:ph idx="1"/>
          </p:nvPr>
        </p:nvSpPr>
        <p:spPr>
          <a:xfrm>
            <a:off x="1234218" y="3014361"/>
            <a:ext cx="9723559" cy="3672349"/>
          </a:xfrm>
        </p:spPr>
        <p:txBody>
          <a:bodyPr>
            <a:normAutofit fontScale="85000" lnSpcReduction="20000"/>
          </a:bodyPr>
          <a:lstStyle/>
          <a:p>
            <a:pPr marL="0" indent="0" algn="ctr">
              <a:buNone/>
            </a:pPr>
            <a:r>
              <a:rPr lang="en-US" sz="2800" dirty="0"/>
              <a:t>Go back to your code and search for the block of code that starts with </a:t>
            </a:r>
            <a:r>
              <a:rPr lang="en-US" sz="2800" b="1" dirty="0"/>
              <a:t>&lt;div class=“</a:t>
            </a:r>
            <a:r>
              <a:rPr lang="en-US" sz="2800" b="1" dirty="0" err="1"/>
              <a:t>divCenter</a:t>
            </a:r>
            <a:r>
              <a:rPr lang="en-US" sz="2800" b="1" dirty="0"/>
              <a:t>”&gt;. </a:t>
            </a:r>
            <a:r>
              <a:rPr lang="en-US" sz="2800" dirty="0"/>
              <a:t> The code underneath this section is what allows us to see the image of the frog!</a:t>
            </a:r>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r>
              <a:rPr lang="en-US" sz="2800" dirty="0"/>
              <a:t>To make our webpage hold our picture we must replace the current </a:t>
            </a:r>
            <a:r>
              <a:rPr lang="en-US" sz="2800" b="1" dirty="0" err="1"/>
              <a:t>src</a:t>
            </a:r>
            <a:r>
              <a:rPr lang="en-US" sz="2800" b="1" dirty="0"/>
              <a:t>=“” </a:t>
            </a:r>
            <a:r>
              <a:rPr lang="en-US" sz="2800" dirty="0"/>
              <a:t>link with our own.</a:t>
            </a:r>
          </a:p>
        </p:txBody>
      </p:sp>
      <p:pic>
        <p:nvPicPr>
          <p:cNvPr id="10" name="Picture 9">
            <a:extLst>
              <a:ext uri="{FF2B5EF4-FFF2-40B4-BE49-F238E27FC236}">
                <a16:creationId xmlns:a16="http://schemas.microsoft.com/office/drawing/2014/main" id="{214A2096-0C31-F8BF-13EF-90C88E9251BB}"/>
              </a:ext>
            </a:extLst>
          </p:cNvPr>
          <p:cNvPicPr>
            <a:picLocks noChangeAspect="1"/>
          </p:cNvPicPr>
          <p:nvPr/>
        </p:nvPicPr>
        <p:blipFill>
          <a:blip r:embed="rId2"/>
          <a:stretch>
            <a:fillRect/>
          </a:stretch>
        </p:blipFill>
        <p:spPr>
          <a:xfrm>
            <a:off x="1514709" y="4255462"/>
            <a:ext cx="9162576" cy="1514720"/>
          </a:xfrm>
          <a:prstGeom prst="rect">
            <a:avLst/>
          </a:prstGeom>
        </p:spPr>
      </p:pic>
      <p:pic>
        <p:nvPicPr>
          <p:cNvPr id="4" name="Picture 3">
            <a:extLst>
              <a:ext uri="{FF2B5EF4-FFF2-40B4-BE49-F238E27FC236}">
                <a16:creationId xmlns:a16="http://schemas.microsoft.com/office/drawing/2014/main" id="{85B651FE-4FD7-EF25-1B40-A582161F4987}"/>
              </a:ext>
            </a:extLst>
          </p:cNvPr>
          <p:cNvPicPr>
            <a:picLocks noChangeAspect="1"/>
          </p:cNvPicPr>
          <p:nvPr/>
        </p:nvPicPr>
        <p:blipFill>
          <a:blip r:embed="rId3"/>
          <a:stretch>
            <a:fillRect/>
          </a:stretch>
        </p:blipFill>
        <p:spPr>
          <a:xfrm>
            <a:off x="481337" y="1861220"/>
            <a:ext cx="11229323" cy="858235"/>
          </a:xfrm>
          <a:prstGeom prst="rect">
            <a:avLst/>
          </a:prstGeom>
        </p:spPr>
      </p:pic>
    </p:spTree>
    <p:extLst>
      <p:ext uri="{BB962C8B-B14F-4D97-AF65-F5344CB8AC3E}">
        <p14:creationId xmlns:p14="http://schemas.microsoft.com/office/powerpoint/2010/main" val="188183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6 (part 4) – Your new image</a:t>
            </a:r>
          </a:p>
        </p:txBody>
      </p:sp>
      <p:pic>
        <p:nvPicPr>
          <p:cNvPr id="8" name="Content Placeholder 7" descr="A cat lying down on a purple background&#10;&#10;Description automatically generated">
            <a:extLst>
              <a:ext uri="{FF2B5EF4-FFF2-40B4-BE49-F238E27FC236}">
                <a16:creationId xmlns:a16="http://schemas.microsoft.com/office/drawing/2014/main" id="{401522C3-F72A-FB5B-5624-2B1CD1A0E083}"/>
              </a:ext>
            </a:extLst>
          </p:cNvPr>
          <p:cNvPicPr>
            <a:picLocks noGrp="1" noChangeAspect="1"/>
          </p:cNvPicPr>
          <p:nvPr>
            <p:ph idx="1"/>
          </p:nvPr>
        </p:nvPicPr>
        <p:blipFill>
          <a:blip r:embed="rId2"/>
          <a:stretch>
            <a:fillRect/>
          </a:stretch>
        </p:blipFill>
        <p:spPr>
          <a:xfrm>
            <a:off x="2342628" y="2180496"/>
            <a:ext cx="7506742" cy="3678303"/>
          </a:xfrm>
          <a:noFill/>
        </p:spPr>
      </p:pic>
      <p:sp>
        <p:nvSpPr>
          <p:cNvPr id="9" name="TextBox 8">
            <a:extLst>
              <a:ext uri="{FF2B5EF4-FFF2-40B4-BE49-F238E27FC236}">
                <a16:creationId xmlns:a16="http://schemas.microsoft.com/office/drawing/2014/main" id="{595A699F-5059-EA36-B2DC-8D484F8B2D9C}"/>
              </a:ext>
            </a:extLst>
          </p:cNvPr>
          <p:cNvSpPr txBox="1"/>
          <p:nvPr/>
        </p:nvSpPr>
        <p:spPr>
          <a:xfrm>
            <a:off x="1194619" y="6155844"/>
            <a:ext cx="1013214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Your page should now have a new picture displayed in the middle!</a:t>
            </a:r>
          </a:p>
        </p:txBody>
      </p:sp>
    </p:spTree>
    <p:extLst>
      <p:ext uri="{BB962C8B-B14F-4D97-AF65-F5344CB8AC3E}">
        <p14:creationId xmlns:p14="http://schemas.microsoft.com/office/powerpoint/2010/main" val="616917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1</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1! </a:t>
            </a:r>
          </a:p>
          <a:p>
            <a:pPr marL="0" indent="0" algn="ctr">
              <a:buNone/>
            </a:pPr>
            <a:endParaRPr lang="en-US" sz="2400" b="1" dirty="0"/>
          </a:p>
          <a:p>
            <a:pPr marL="0" indent="0" algn="ctr">
              <a:buNone/>
            </a:pPr>
            <a:r>
              <a:rPr lang="en-US" sz="2400" b="1" dirty="0"/>
              <a:t>Try experimenting with your new webpage by adding new buttons, changing the values of the button, or changing the text/pictures!</a:t>
            </a:r>
          </a:p>
        </p:txBody>
      </p:sp>
    </p:spTree>
    <p:extLst>
      <p:ext uri="{BB962C8B-B14F-4D97-AF65-F5344CB8AC3E}">
        <p14:creationId xmlns:p14="http://schemas.microsoft.com/office/powerpoint/2010/main" val="137358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6E80-1D56-EB88-14E0-25E3078DA7B5}"/>
              </a:ext>
            </a:extLst>
          </p:cNvPr>
          <p:cNvSpPr>
            <a:spLocks noGrp="1"/>
          </p:cNvSpPr>
          <p:nvPr>
            <p:ph type="title"/>
          </p:nvPr>
        </p:nvSpPr>
        <p:spPr>
          <a:xfrm>
            <a:off x="4246503" y="729658"/>
            <a:ext cx="3697691" cy="783893"/>
          </a:xfrm>
        </p:spPr>
        <p:txBody>
          <a:bodyPr/>
          <a:lstStyle/>
          <a:p>
            <a:pPr algn="ctr"/>
            <a:r>
              <a:rPr lang="en-US"/>
              <a:t>What is tap?</a:t>
            </a:r>
          </a:p>
        </p:txBody>
      </p:sp>
      <p:sp>
        <p:nvSpPr>
          <p:cNvPr id="3" name="TextBox 2">
            <a:extLst>
              <a:ext uri="{FF2B5EF4-FFF2-40B4-BE49-F238E27FC236}">
                <a16:creationId xmlns:a16="http://schemas.microsoft.com/office/drawing/2014/main" id="{FEBC4B30-570D-883D-1934-2C4E2B94F617}"/>
              </a:ext>
            </a:extLst>
          </p:cNvPr>
          <p:cNvSpPr txBox="1"/>
          <p:nvPr/>
        </p:nvSpPr>
        <p:spPr>
          <a:xfrm>
            <a:off x="464634" y="1932878"/>
            <a:ext cx="112627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GGC's Technology Ambassador Program (TAP) is a program designed to give undergraduate students the opportunity to work on technical, leadership, and communication skills, all while creating projects designed for community outreach.</a:t>
            </a:r>
          </a:p>
        </p:txBody>
      </p:sp>
      <p:sp>
        <p:nvSpPr>
          <p:cNvPr id="4" name="TextBox 3">
            <a:extLst>
              <a:ext uri="{FF2B5EF4-FFF2-40B4-BE49-F238E27FC236}">
                <a16:creationId xmlns:a16="http://schemas.microsoft.com/office/drawing/2014/main" id="{D0F8F8C9-5888-66F4-5AC4-CC86C358632D}"/>
              </a:ext>
            </a:extLst>
          </p:cNvPr>
          <p:cNvSpPr txBox="1"/>
          <p:nvPr/>
        </p:nvSpPr>
        <p:spPr>
          <a:xfrm>
            <a:off x="4191000" y="6133170"/>
            <a:ext cx="35498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a:ln>
                  <a:noFill/>
                </a:ln>
                <a:solidFill>
                  <a:srgbClr val="C79C00"/>
                </a:solidFill>
                <a:effectLst/>
                <a:uLnTx/>
                <a:uFillTx/>
                <a:latin typeface="Gill Sans MT" panose="020B0502020104020203"/>
                <a:ea typeface="+mn-ea"/>
                <a:cs typeface="+mn-cs"/>
              </a:rPr>
              <a:t>STEC - 4800</a:t>
            </a:r>
            <a:endParaRPr kumimoji="0" lang="en-US" sz="1800" b="0" i="0" u="sng" strike="noStrike" kern="1200" cap="none" spc="0" normalizeH="0" baseline="0" noProof="0">
              <a:ln>
                <a:noFill/>
              </a:ln>
              <a:solidFill>
                <a:srgbClr val="C79C00"/>
              </a:solidFill>
              <a:effectLst/>
              <a:uLnTx/>
              <a:uFillTx/>
              <a:latin typeface="Gill Sans MT" panose="020B0502020104020203"/>
              <a:ea typeface="+mn-ea"/>
              <a:cs typeface="+mn-cs"/>
            </a:endParaRPr>
          </a:p>
        </p:txBody>
      </p:sp>
      <p:graphicFrame>
        <p:nvGraphicFramePr>
          <p:cNvPr id="6" name="Table 6">
            <a:extLst>
              <a:ext uri="{FF2B5EF4-FFF2-40B4-BE49-F238E27FC236}">
                <a16:creationId xmlns:a16="http://schemas.microsoft.com/office/drawing/2014/main" id="{B0FDF7B2-B690-81C5-145C-71C1FEECE48F}"/>
              </a:ext>
            </a:extLst>
          </p:cNvPr>
          <p:cNvGraphicFramePr>
            <a:graphicFrameLocks noGrp="1"/>
          </p:cNvGraphicFramePr>
          <p:nvPr/>
        </p:nvGraphicFramePr>
        <p:xfrm>
          <a:off x="362414" y="2927194"/>
          <a:ext cx="11495541" cy="2978490"/>
        </p:xfrm>
        <a:graphic>
          <a:graphicData uri="http://schemas.openxmlformats.org/drawingml/2006/table">
            <a:tbl>
              <a:tblPr firstRow="1" bandRow="1">
                <a:tableStyleId>{5C22544A-7EE6-4342-B048-85BDC9FD1C3A}</a:tableStyleId>
              </a:tblPr>
              <a:tblGrid>
                <a:gridCol w="3831847">
                  <a:extLst>
                    <a:ext uri="{9D8B030D-6E8A-4147-A177-3AD203B41FA5}">
                      <a16:colId xmlns:a16="http://schemas.microsoft.com/office/drawing/2014/main" val="3134048575"/>
                    </a:ext>
                  </a:extLst>
                </a:gridCol>
                <a:gridCol w="3831847">
                  <a:extLst>
                    <a:ext uri="{9D8B030D-6E8A-4147-A177-3AD203B41FA5}">
                      <a16:colId xmlns:a16="http://schemas.microsoft.com/office/drawing/2014/main" val="1959612706"/>
                    </a:ext>
                  </a:extLst>
                </a:gridCol>
                <a:gridCol w="3831847">
                  <a:extLst>
                    <a:ext uri="{9D8B030D-6E8A-4147-A177-3AD203B41FA5}">
                      <a16:colId xmlns:a16="http://schemas.microsoft.com/office/drawing/2014/main" val="3778982976"/>
                    </a:ext>
                  </a:extLst>
                </a:gridCol>
              </a:tblGrid>
              <a:tr h="418170">
                <a:tc>
                  <a:txBody>
                    <a:bodyPr/>
                    <a:lstStyle/>
                    <a:p>
                      <a:pPr lvl="0" algn="ctr">
                        <a:buNone/>
                      </a:pPr>
                      <a:r>
                        <a:rPr lang="en-US" dirty="0"/>
                        <a:t>Team Expectations</a:t>
                      </a:r>
                    </a:p>
                  </a:txBody>
                  <a:tcPr/>
                </a:tc>
                <a:tc>
                  <a:txBody>
                    <a:bodyPr/>
                    <a:lstStyle/>
                    <a:p>
                      <a:pPr algn="ctr"/>
                      <a:r>
                        <a:rPr lang="en-US"/>
                        <a:t>Examples of Technology</a:t>
                      </a:r>
                    </a:p>
                  </a:txBody>
                  <a:tcPr/>
                </a:tc>
                <a:tc>
                  <a:txBody>
                    <a:bodyPr/>
                    <a:lstStyle/>
                    <a:p>
                      <a:pPr algn="ctr"/>
                      <a:r>
                        <a:rPr lang="en-US" dirty="0"/>
                        <a:t>Outreach Events</a:t>
                      </a:r>
                    </a:p>
                  </a:txBody>
                  <a:tcPr/>
                </a:tc>
                <a:extLst>
                  <a:ext uri="{0D108BD9-81ED-4DB2-BD59-A6C34878D82A}">
                    <a16:rowId xmlns:a16="http://schemas.microsoft.com/office/drawing/2014/main" val="85176896"/>
                  </a:ext>
                </a:extLst>
              </a:tr>
              <a:tr h="2549456">
                <a:tc>
                  <a:txBody>
                    <a:bodyPr/>
                    <a:lstStyle/>
                    <a:p>
                      <a:r>
                        <a:rPr lang="en-US" dirty="0"/>
                        <a:t>Students must participate in groups of 3-4 to gain experience with a chosen technology. Each group must then present and teach their chosen technology, both to invoke interest in their community and to achieve a deeper understanding for themselves.</a:t>
                      </a:r>
                    </a:p>
                  </a:txBody>
                  <a:tcPr/>
                </a:tc>
                <a:tc>
                  <a:txBody>
                    <a:bodyPr/>
                    <a:lstStyle/>
                    <a:p>
                      <a:pPr marL="285750" indent="-285750">
                        <a:buFont typeface="Arial"/>
                        <a:buChar char="•"/>
                      </a:pPr>
                      <a:r>
                        <a:rPr lang="en-US"/>
                        <a:t>Online Games (Scratch, JS)</a:t>
                      </a:r>
                    </a:p>
                    <a:p>
                      <a:pPr marL="285750" lvl="0" indent="-285750">
                        <a:buFont typeface="Arial"/>
                        <a:buChar char="•"/>
                      </a:pPr>
                      <a:r>
                        <a:rPr lang="en-US"/>
                        <a:t>Games in Unity</a:t>
                      </a:r>
                    </a:p>
                    <a:p>
                      <a:pPr marL="285750" lvl="0" indent="-285750">
                        <a:buFont typeface="Arial"/>
                        <a:buChar char="•"/>
                      </a:pPr>
                      <a:r>
                        <a:rPr lang="en-US"/>
                        <a:t>Hardware Controllers (Makey </a:t>
                      </a:r>
                      <a:r>
                        <a:rPr lang="en-US" err="1"/>
                        <a:t>Makey</a:t>
                      </a:r>
                      <a:r>
                        <a:rPr lang="en-US"/>
                        <a:t>,  Arduino)</a:t>
                      </a:r>
                    </a:p>
                    <a:p>
                      <a:pPr marL="285750" lvl="0" indent="-285750">
                        <a:buFont typeface="Arial"/>
                        <a:buChar char="•"/>
                      </a:pPr>
                      <a:r>
                        <a:rPr lang="en-US"/>
                        <a:t>AR / VR Technology and Programming</a:t>
                      </a:r>
                    </a:p>
                    <a:p>
                      <a:pPr marL="285750" lvl="0" indent="-285750">
                        <a:buFont typeface="Arial"/>
                        <a:buChar char="•"/>
                      </a:pPr>
                      <a:r>
                        <a:rPr lang="en-US"/>
                        <a:t>3D Printing</a:t>
                      </a:r>
                    </a:p>
                    <a:p>
                      <a:pPr marL="285750" lvl="0" indent="-285750">
                        <a:buFont typeface="Arial"/>
                        <a:buChar char="•"/>
                      </a:pPr>
                      <a:r>
                        <a:rPr lang="en-US"/>
                        <a:t>Robotics / Drones (Sphero, </a:t>
                      </a:r>
                      <a:r>
                        <a:rPr lang="en-US" err="1"/>
                        <a:t>Codrone</a:t>
                      </a:r>
                      <a:r>
                        <a:rPr lang="en-US"/>
                        <a:t>)</a:t>
                      </a:r>
                    </a:p>
                  </a:txBody>
                  <a:tcPr/>
                </a:tc>
                <a:tc>
                  <a:txBody>
                    <a:bodyPr/>
                    <a:lstStyle/>
                    <a:p>
                      <a:r>
                        <a:rPr lang="en-US" dirty="0"/>
                        <a:t>Each team will gain the opportunity to participate in outreach-service learning events to present their projects to kids ranging from K-12 and their college peers.</a:t>
                      </a:r>
                    </a:p>
                    <a:p>
                      <a:endParaRPr lang="en-US" dirty="0"/>
                    </a:p>
                    <a:p>
                      <a:r>
                        <a:rPr lang="en-US" dirty="0"/>
                        <a:t>Example events:</a:t>
                      </a:r>
                    </a:p>
                    <a:p>
                      <a:r>
                        <a:rPr lang="en-US" dirty="0"/>
                        <a:t>- Super Saturday Series</a:t>
                      </a:r>
                    </a:p>
                    <a:p>
                      <a:r>
                        <a:rPr lang="en-US" dirty="0"/>
                        <a:t>- Atlanta Science Festival</a:t>
                      </a:r>
                    </a:p>
                  </a:txBody>
                  <a:tcPr/>
                </a:tc>
                <a:extLst>
                  <a:ext uri="{0D108BD9-81ED-4DB2-BD59-A6C34878D82A}">
                    <a16:rowId xmlns:a16="http://schemas.microsoft.com/office/drawing/2014/main" val="814143226"/>
                  </a:ext>
                </a:extLst>
              </a:tr>
            </a:tbl>
          </a:graphicData>
        </a:graphic>
      </p:graphicFrame>
      <p:pic>
        <p:nvPicPr>
          <p:cNvPr id="7" name="Picture 7" descr="A group of people in a room&#10;&#10;Description automatically generated">
            <a:extLst>
              <a:ext uri="{FF2B5EF4-FFF2-40B4-BE49-F238E27FC236}">
                <a16:creationId xmlns:a16="http://schemas.microsoft.com/office/drawing/2014/main" id="{73035109-D7F3-B5C0-4821-80A22EA78730}"/>
              </a:ext>
            </a:extLst>
          </p:cNvPr>
          <p:cNvPicPr>
            <a:picLocks noChangeAspect="1"/>
          </p:cNvPicPr>
          <p:nvPr/>
        </p:nvPicPr>
        <p:blipFill>
          <a:blip r:embed="rId2"/>
          <a:stretch>
            <a:fillRect/>
          </a:stretch>
        </p:blipFill>
        <p:spPr>
          <a:xfrm>
            <a:off x="1537010" y="634114"/>
            <a:ext cx="1553737" cy="1166456"/>
          </a:xfrm>
          <a:prstGeom prst="rect">
            <a:avLst/>
          </a:prstGeom>
        </p:spPr>
      </p:pic>
      <p:pic>
        <p:nvPicPr>
          <p:cNvPr id="8" name="Picture 8">
            <a:extLst>
              <a:ext uri="{FF2B5EF4-FFF2-40B4-BE49-F238E27FC236}">
                <a16:creationId xmlns:a16="http://schemas.microsoft.com/office/drawing/2014/main" id="{8E5E73F5-EE74-5095-EE7C-63B8630808A3}"/>
              </a:ext>
            </a:extLst>
          </p:cNvPr>
          <p:cNvPicPr>
            <a:picLocks noChangeAspect="1"/>
          </p:cNvPicPr>
          <p:nvPr/>
        </p:nvPicPr>
        <p:blipFill>
          <a:blip r:embed="rId3"/>
          <a:stretch>
            <a:fillRect/>
          </a:stretch>
        </p:blipFill>
        <p:spPr>
          <a:xfrm>
            <a:off x="9157009" y="634114"/>
            <a:ext cx="1553738" cy="1166456"/>
          </a:xfrm>
          <a:prstGeom prst="rect">
            <a:avLst/>
          </a:prstGeom>
        </p:spPr>
      </p:pic>
    </p:spTree>
    <p:extLst>
      <p:ext uri="{BB962C8B-B14F-4D97-AF65-F5344CB8AC3E}">
        <p14:creationId xmlns:p14="http://schemas.microsoft.com/office/powerpoint/2010/main" val="1883416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2:  introduction/Access Workshop Materials</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normAutofit fontScale="85000" lnSpcReduction="10000"/>
          </a:bodyPr>
          <a:lstStyle/>
          <a:p>
            <a:pPr marL="305435" indent="-305435"/>
            <a:r>
              <a:rPr lang="en-US" sz="2800" dirty="0">
                <a:solidFill>
                  <a:schemeClr val="tx1"/>
                </a:solidFill>
              </a:rPr>
              <a:t>In this exercise, we will learn how to animate objects in JavaScript using the canvas</a:t>
            </a:r>
          </a:p>
          <a:p>
            <a:pPr marL="0" indent="0">
              <a:buNone/>
            </a:pPr>
            <a:endParaRPr lang="en-US" sz="2800" dirty="0"/>
          </a:p>
          <a:p>
            <a:pPr marL="0" indent="0">
              <a:buNone/>
            </a:pPr>
            <a:r>
              <a:rPr lang="en-US" sz="2800" dirty="0"/>
              <a:t>Clicking the link at the bottom of the screen will pull up the website on your browser but to also get the code you will need to go back to your code and click on </a:t>
            </a:r>
            <a:r>
              <a:rPr lang="en-US" sz="2800" b="1" dirty="0"/>
              <a:t>starter2.html</a:t>
            </a:r>
            <a:r>
              <a:rPr lang="en-US" sz="2800" dirty="0"/>
              <a:t>.</a:t>
            </a:r>
          </a:p>
          <a:p>
            <a:pPr marL="0" indent="0">
              <a:buNone/>
            </a:pPr>
            <a:endParaRPr lang="en-US" sz="2800" dirty="0"/>
          </a:p>
          <a:p>
            <a:pPr marL="0" indent="0">
              <a:buNone/>
            </a:pPr>
            <a:r>
              <a:rPr lang="en-US" sz="2800" b="1" dirty="0"/>
              <a:t>NOTE: </a:t>
            </a:r>
            <a:r>
              <a:rPr lang="en-US" sz="2800" dirty="0"/>
              <a:t>It is important that as you go through this Workshop to constantly save your code and refresh your webpage that way you can get the most recent changes.</a:t>
            </a:r>
          </a:p>
        </p:txBody>
      </p:sp>
    </p:spTree>
    <p:extLst>
      <p:ext uri="{BB962C8B-B14F-4D97-AF65-F5344CB8AC3E}">
        <p14:creationId xmlns:p14="http://schemas.microsoft.com/office/powerpoint/2010/main" val="2396671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 html Tags</a:t>
            </a:r>
          </a:p>
        </p:txBody>
      </p: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6127955" y="4210664"/>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581192" y="1958453"/>
            <a:ext cx="110935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Your code in this page is technically all html but within the html code we can specify when we will use CSS and JavaScript.</a:t>
            </a:r>
          </a:p>
        </p:txBody>
      </p:sp>
      <p:pic>
        <p:nvPicPr>
          <p:cNvPr id="16" name="Picture 15">
            <a:extLst>
              <a:ext uri="{FF2B5EF4-FFF2-40B4-BE49-F238E27FC236}">
                <a16:creationId xmlns:a16="http://schemas.microsoft.com/office/drawing/2014/main" id="{3FF8DD2A-8F70-C960-9836-4E71DF86E478}"/>
              </a:ext>
            </a:extLst>
          </p:cNvPr>
          <p:cNvPicPr>
            <a:picLocks noChangeAspect="1"/>
          </p:cNvPicPr>
          <p:nvPr/>
        </p:nvPicPr>
        <p:blipFill>
          <a:blip r:embed="rId2"/>
          <a:stretch>
            <a:fillRect/>
          </a:stretch>
        </p:blipFill>
        <p:spPr>
          <a:xfrm>
            <a:off x="5298872" y="2867773"/>
            <a:ext cx="1658166" cy="561227"/>
          </a:xfrm>
          <a:prstGeom prst="rect">
            <a:avLst/>
          </a:prstGeom>
        </p:spPr>
      </p:pic>
      <p:pic>
        <p:nvPicPr>
          <p:cNvPr id="18" name="Picture 17">
            <a:extLst>
              <a:ext uri="{FF2B5EF4-FFF2-40B4-BE49-F238E27FC236}">
                <a16:creationId xmlns:a16="http://schemas.microsoft.com/office/drawing/2014/main" id="{2D647827-F27B-A0A6-91A4-5048C55DBC0B}"/>
              </a:ext>
            </a:extLst>
          </p:cNvPr>
          <p:cNvPicPr>
            <a:picLocks noChangeAspect="1"/>
          </p:cNvPicPr>
          <p:nvPr/>
        </p:nvPicPr>
        <p:blipFill>
          <a:blip r:embed="rId3"/>
          <a:stretch>
            <a:fillRect/>
          </a:stretch>
        </p:blipFill>
        <p:spPr>
          <a:xfrm>
            <a:off x="5171320" y="3507324"/>
            <a:ext cx="1913270" cy="561227"/>
          </a:xfrm>
          <a:prstGeom prst="rect">
            <a:avLst/>
          </a:prstGeom>
        </p:spPr>
      </p:pic>
      <p:sp>
        <p:nvSpPr>
          <p:cNvPr id="19" name="TextBox 18">
            <a:extLst>
              <a:ext uri="{FF2B5EF4-FFF2-40B4-BE49-F238E27FC236}">
                <a16:creationId xmlns:a16="http://schemas.microsoft.com/office/drawing/2014/main" id="{AD510B35-FBD4-3399-AEFF-EF679E10168B}"/>
              </a:ext>
            </a:extLst>
          </p:cNvPr>
          <p:cNvSpPr txBox="1"/>
          <p:nvPr/>
        </p:nvSpPr>
        <p:spPr>
          <a:xfrm>
            <a:off x="2443636" y="5206213"/>
            <a:ext cx="79997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 code in between the “html tags” is our HTML code. Everything here, even if they maybe CSS or JavaScript will be run as HTML code before being converted.</a:t>
            </a:r>
          </a:p>
        </p:txBody>
      </p:sp>
    </p:spTree>
    <p:extLst>
      <p:ext uri="{BB962C8B-B14F-4D97-AF65-F5344CB8AC3E}">
        <p14:creationId xmlns:p14="http://schemas.microsoft.com/office/powerpoint/2010/main" val="3069773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style tags</a:t>
            </a:r>
          </a:p>
        </p:txBody>
      </p:sp>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6780245" y="2647197"/>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E3BD6D-7974-2FB0-E7C2-F819AF1EC3E8}"/>
              </a:ext>
            </a:extLst>
          </p:cNvPr>
          <p:cNvSpPr txBox="1"/>
          <p:nvPr/>
        </p:nvSpPr>
        <p:spPr>
          <a:xfrm>
            <a:off x="581195" y="3204642"/>
            <a:ext cx="1102961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This link allows our HTML page know that we have some styles we want to add to our page, and by adding this line we are linking our HTML and CSS page together.</a:t>
            </a:r>
          </a:p>
        </p:txBody>
      </p:sp>
      <p:sp>
        <p:nvSpPr>
          <p:cNvPr id="11" name="TextBox 10">
            <a:extLst>
              <a:ext uri="{FF2B5EF4-FFF2-40B4-BE49-F238E27FC236}">
                <a16:creationId xmlns:a16="http://schemas.microsoft.com/office/drawing/2014/main" id="{27DF32BD-DCC2-8742-656A-FD1E8CD424BA}"/>
              </a:ext>
            </a:extLst>
          </p:cNvPr>
          <p:cNvSpPr txBox="1"/>
          <p:nvPr/>
        </p:nvSpPr>
        <p:spPr>
          <a:xfrm>
            <a:off x="5710335" y="4370163"/>
            <a:ext cx="557970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This is the starter2.css file that we will use. This is an example of our code that will change things such as the background color of our page, but here instead of saying a specific color we are using different hues or red, green, and blue.</a:t>
            </a:r>
          </a:p>
        </p:txBody>
      </p:sp>
      <p:cxnSp>
        <p:nvCxnSpPr>
          <p:cNvPr id="12" name="Straight Arrow Connector 11">
            <a:extLst>
              <a:ext uri="{FF2B5EF4-FFF2-40B4-BE49-F238E27FC236}">
                <a16:creationId xmlns:a16="http://schemas.microsoft.com/office/drawing/2014/main" id="{ABEF434D-42E8-0E95-4BB2-5EBF6C63E495}"/>
              </a:ext>
            </a:extLst>
          </p:cNvPr>
          <p:cNvCxnSpPr>
            <a:cxnSpLocks/>
          </p:cNvCxnSpPr>
          <p:nvPr/>
        </p:nvCxnSpPr>
        <p:spPr>
          <a:xfrm flipH="1">
            <a:off x="4544008" y="5435495"/>
            <a:ext cx="709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F8CF5B-461C-D48E-EEDF-A9809801D84E}"/>
              </a:ext>
            </a:extLst>
          </p:cNvPr>
          <p:cNvPicPr>
            <a:picLocks noChangeAspect="1"/>
          </p:cNvPicPr>
          <p:nvPr/>
        </p:nvPicPr>
        <p:blipFill>
          <a:blip r:embed="rId2"/>
          <a:stretch>
            <a:fillRect/>
          </a:stretch>
        </p:blipFill>
        <p:spPr>
          <a:xfrm>
            <a:off x="652379" y="1918331"/>
            <a:ext cx="7782492" cy="494417"/>
          </a:xfrm>
          <a:prstGeom prst="rect">
            <a:avLst/>
          </a:prstGeom>
        </p:spPr>
      </p:pic>
      <p:pic>
        <p:nvPicPr>
          <p:cNvPr id="8" name="Picture 7">
            <a:extLst>
              <a:ext uri="{FF2B5EF4-FFF2-40B4-BE49-F238E27FC236}">
                <a16:creationId xmlns:a16="http://schemas.microsoft.com/office/drawing/2014/main" id="{4265E77C-7CD1-1292-395D-932EA1A41301}"/>
              </a:ext>
            </a:extLst>
          </p:cNvPr>
          <p:cNvPicPr>
            <a:picLocks noChangeAspect="1"/>
          </p:cNvPicPr>
          <p:nvPr/>
        </p:nvPicPr>
        <p:blipFill>
          <a:blip r:embed="rId3"/>
          <a:stretch>
            <a:fillRect/>
          </a:stretch>
        </p:blipFill>
        <p:spPr>
          <a:xfrm>
            <a:off x="581192" y="4531536"/>
            <a:ext cx="3863675" cy="1615580"/>
          </a:xfrm>
          <a:prstGeom prst="rect">
            <a:avLst/>
          </a:prstGeom>
        </p:spPr>
      </p:pic>
    </p:spTree>
    <p:extLst>
      <p:ext uri="{BB962C8B-B14F-4D97-AF65-F5344CB8AC3E}">
        <p14:creationId xmlns:p14="http://schemas.microsoft.com/office/powerpoint/2010/main" val="3946535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3) – script tags</a:t>
            </a:r>
          </a:p>
        </p:txBody>
      </p: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6127955" y="4193767"/>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844A79F-125C-DE2D-D6F8-2B8FF2A63DE7}"/>
              </a:ext>
            </a:extLst>
          </p:cNvPr>
          <p:cNvPicPr>
            <a:picLocks noChangeAspect="1"/>
          </p:cNvPicPr>
          <p:nvPr/>
        </p:nvPicPr>
        <p:blipFill>
          <a:blip r:embed="rId2"/>
          <a:stretch>
            <a:fillRect/>
          </a:stretch>
        </p:blipFill>
        <p:spPr>
          <a:xfrm>
            <a:off x="5181410" y="2804266"/>
            <a:ext cx="1829179" cy="561226"/>
          </a:xfrm>
          <a:prstGeom prst="rect">
            <a:avLst/>
          </a:prstGeom>
        </p:spPr>
      </p:pic>
      <p:pic>
        <p:nvPicPr>
          <p:cNvPr id="23" name="Picture 22">
            <a:extLst>
              <a:ext uri="{FF2B5EF4-FFF2-40B4-BE49-F238E27FC236}">
                <a16:creationId xmlns:a16="http://schemas.microsoft.com/office/drawing/2014/main" id="{A2D7A7BC-E6D4-7944-3A41-92CCEC565AB9}"/>
              </a:ext>
            </a:extLst>
          </p:cNvPr>
          <p:cNvPicPr>
            <a:picLocks noChangeAspect="1"/>
          </p:cNvPicPr>
          <p:nvPr/>
        </p:nvPicPr>
        <p:blipFill>
          <a:blip r:embed="rId3"/>
          <a:stretch>
            <a:fillRect/>
          </a:stretch>
        </p:blipFill>
        <p:spPr>
          <a:xfrm>
            <a:off x="5037880" y="3405877"/>
            <a:ext cx="2180150" cy="561226"/>
          </a:xfrm>
          <a:prstGeom prst="rect">
            <a:avLst/>
          </a:prstGeom>
        </p:spPr>
      </p:pic>
      <p:sp>
        <p:nvSpPr>
          <p:cNvPr id="24" name="TextBox 23">
            <a:extLst>
              <a:ext uri="{FF2B5EF4-FFF2-40B4-BE49-F238E27FC236}">
                <a16:creationId xmlns:a16="http://schemas.microsoft.com/office/drawing/2014/main" id="{BDC1FC8A-9476-4911-910C-4AF255A27F62}"/>
              </a:ext>
            </a:extLst>
          </p:cNvPr>
          <p:cNvSpPr txBox="1"/>
          <p:nvPr/>
        </p:nvSpPr>
        <p:spPr>
          <a:xfrm>
            <a:off x="3590167" y="5086032"/>
            <a:ext cx="549267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 code in between the “style tags” is where our CSS code is. This gives us the styling of our page.</a:t>
            </a:r>
          </a:p>
        </p:txBody>
      </p:sp>
    </p:spTree>
    <p:extLst>
      <p:ext uri="{BB962C8B-B14F-4D97-AF65-F5344CB8AC3E}">
        <p14:creationId xmlns:p14="http://schemas.microsoft.com/office/powerpoint/2010/main" val="81343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4) – open foes folder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1966452"/>
            <a:ext cx="1026487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All the changes we make from now on will show up on our browser once we open our html page.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Open File Explorer and find where you downloaded your file.</a:t>
            </a:r>
          </a:p>
        </p:txBody>
      </p:sp>
      <p:pic>
        <p:nvPicPr>
          <p:cNvPr id="11" name="Picture 10">
            <a:extLst>
              <a:ext uri="{FF2B5EF4-FFF2-40B4-BE49-F238E27FC236}">
                <a16:creationId xmlns:a16="http://schemas.microsoft.com/office/drawing/2014/main" id="{AEA3282C-7F2D-116B-6246-E9FB7C70667F}"/>
              </a:ext>
            </a:extLst>
          </p:cNvPr>
          <p:cNvPicPr>
            <a:picLocks noChangeAspect="1"/>
          </p:cNvPicPr>
          <p:nvPr/>
        </p:nvPicPr>
        <p:blipFill>
          <a:blip r:embed="rId2"/>
          <a:stretch>
            <a:fillRect/>
          </a:stretch>
        </p:blipFill>
        <p:spPr>
          <a:xfrm>
            <a:off x="1072698" y="3786608"/>
            <a:ext cx="10046604" cy="1958236"/>
          </a:xfrm>
          <a:prstGeom prst="rect">
            <a:avLst/>
          </a:prstGeom>
        </p:spPr>
      </p:pic>
    </p:spTree>
    <p:extLst>
      <p:ext uri="{BB962C8B-B14F-4D97-AF65-F5344CB8AC3E}">
        <p14:creationId xmlns:p14="http://schemas.microsoft.com/office/powerpoint/2010/main" val="918991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5) – open folders</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Click on your Folder and open your Code Folder</a:t>
            </a:r>
          </a:p>
        </p:txBody>
      </p:sp>
      <p:pic>
        <p:nvPicPr>
          <p:cNvPr id="4" name="Picture 3">
            <a:extLst>
              <a:ext uri="{FF2B5EF4-FFF2-40B4-BE49-F238E27FC236}">
                <a16:creationId xmlns:a16="http://schemas.microsoft.com/office/drawing/2014/main" id="{86F57576-72CE-0580-DA23-FE56F5818F55}"/>
              </a:ext>
            </a:extLst>
          </p:cNvPr>
          <p:cNvPicPr>
            <a:picLocks noChangeAspect="1"/>
          </p:cNvPicPr>
          <p:nvPr/>
        </p:nvPicPr>
        <p:blipFill>
          <a:blip r:embed="rId2"/>
          <a:stretch>
            <a:fillRect/>
          </a:stretch>
        </p:blipFill>
        <p:spPr>
          <a:xfrm>
            <a:off x="581192" y="2843832"/>
            <a:ext cx="4580017" cy="2651990"/>
          </a:xfrm>
          <a:prstGeom prst="rect">
            <a:avLst/>
          </a:prstGeom>
        </p:spPr>
      </p:pic>
      <p:pic>
        <p:nvPicPr>
          <p:cNvPr id="7" name="Picture 6">
            <a:extLst>
              <a:ext uri="{FF2B5EF4-FFF2-40B4-BE49-F238E27FC236}">
                <a16:creationId xmlns:a16="http://schemas.microsoft.com/office/drawing/2014/main" id="{66159095-5E37-7641-E139-761474BA8547}"/>
              </a:ext>
            </a:extLst>
          </p:cNvPr>
          <p:cNvPicPr>
            <a:picLocks noChangeAspect="1"/>
          </p:cNvPicPr>
          <p:nvPr/>
        </p:nvPicPr>
        <p:blipFill>
          <a:blip r:embed="rId3"/>
          <a:stretch>
            <a:fillRect/>
          </a:stretch>
        </p:blipFill>
        <p:spPr>
          <a:xfrm>
            <a:off x="5610720" y="3297872"/>
            <a:ext cx="6000088" cy="1743910"/>
          </a:xfrm>
          <a:prstGeom prst="rect">
            <a:avLst/>
          </a:prstGeom>
        </p:spPr>
      </p:pic>
    </p:spTree>
    <p:extLst>
      <p:ext uri="{BB962C8B-B14F-4D97-AF65-F5344CB8AC3E}">
        <p14:creationId xmlns:p14="http://schemas.microsoft.com/office/powerpoint/2010/main" val="37205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6) – open Webpage Link</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Open the Workshop Starter Code Folder and double – click starter2</a:t>
            </a:r>
          </a:p>
        </p:txBody>
      </p:sp>
      <p:pic>
        <p:nvPicPr>
          <p:cNvPr id="5" name="Picture 4">
            <a:extLst>
              <a:ext uri="{FF2B5EF4-FFF2-40B4-BE49-F238E27FC236}">
                <a16:creationId xmlns:a16="http://schemas.microsoft.com/office/drawing/2014/main" id="{39737EA3-8CE5-587D-FD6E-B7E03B5E83D0}"/>
              </a:ext>
            </a:extLst>
          </p:cNvPr>
          <p:cNvPicPr>
            <a:picLocks noChangeAspect="1"/>
          </p:cNvPicPr>
          <p:nvPr/>
        </p:nvPicPr>
        <p:blipFill>
          <a:blip r:embed="rId2"/>
          <a:stretch>
            <a:fillRect/>
          </a:stretch>
        </p:blipFill>
        <p:spPr>
          <a:xfrm>
            <a:off x="855309" y="3096278"/>
            <a:ext cx="10481382" cy="2777644"/>
          </a:xfrm>
          <a:prstGeom prst="rect">
            <a:avLst/>
          </a:prstGeom>
        </p:spPr>
      </p:pic>
    </p:spTree>
    <p:extLst>
      <p:ext uri="{BB962C8B-B14F-4D97-AF65-F5344CB8AC3E}">
        <p14:creationId xmlns:p14="http://schemas.microsoft.com/office/powerpoint/2010/main" val="1051748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7) – Webpage open</a:t>
            </a:r>
          </a:p>
        </p:txBody>
      </p:sp>
      <p:sp>
        <p:nvSpPr>
          <p:cNvPr id="6" name="TextBox 5">
            <a:extLst>
              <a:ext uri="{FF2B5EF4-FFF2-40B4-BE49-F238E27FC236}">
                <a16:creationId xmlns:a16="http://schemas.microsoft.com/office/drawing/2014/main" id="{7261C63C-33AB-C75B-A6AB-E7B050E734E8}"/>
              </a:ext>
            </a:extLst>
          </p:cNvPr>
          <p:cNvSpPr txBox="1"/>
          <p:nvPr/>
        </p:nvSpPr>
        <p:spPr>
          <a:xfrm>
            <a:off x="3482056" y="1950412"/>
            <a:ext cx="52278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Your webpage should now be opened!</a:t>
            </a:r>
          </a:p>
        </p:txBody>
      </p:sp>
      <p:pic>
        <p:nvPicPr>
          <p:cNvPr id="5" name="Picture 4">
            <a:extLst>
              <a:ext uri="{FF2B5EF4-FFF2-40B4-BE49-F238E27FC236}">
                <a16:creationId xmlns:a16="http://schemas.microsoft.com/office/drawing/2014/main" id="{8FB728AF-179A-14B3-D15C-8448ECD5CBB3}"/>
              </a:ext>
            </a:extLst>
          </p:cNvPr>
          <p:cNvPicPr>
            <a:picLocks noChangeAspect="1"/>
          </p:cNvPicPr>
          <p:nvPr/>
        </p:nvPicPr>
        <p:blipFill>
          <a:blip r:embed="rId2"/>
          <a:stretch>
            <a:fillRect/>
          </a:stretch>
        </p:blipFill>
        <p:spPr>
          <a:xfrm>
            <a:off x="1933073" y="2512872"/>
            <a:ext cx="8325853" cy="4170243"/>
          </a:xfrm>
          <a:prstGeom prst="rect">
            <a:avLst/>
          </a:prstGeom>
        </p:spPr>
      </p:pic>
    </p:spTree>
    <p:extLst>
      <p:ext uri="{BB962C8B-B14F-4D97-AF65-F5344CB8AC3E}">
        <p14:creationId xmlns:p14="http://schemas.microsoft.com/office/powerpoint/2010/main" val="2060375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2 – get familiar with your code</a:t>
            </a:r>
          </a:p>
        </p:txBody>
      </p:sp>
      <p:sp>
        <p:nvSpPr>
          <p:cNvPr id="9" name="TextBox 8">
            <a:extLst>
              <a:ext uri="{FF2B5EF4-FFF2-40B4-BE49-F238E27FC236}">
                <a16:creationId xmlns:a16="http://schemas.microsoft.com/office/drawing/2014/main" id="{595A699F-5059-EA36-B2DC-8D484F8B2D9C}"/>
              </a:ext>
            </a:extLst>
          </p:cNvPr>
          <p:cNvSpPr txBox="1"/>
          <p:nvPr/>
        </p:nvSpPr>
        <p:spPr>
          <a:xfrm>
            <a:off x="1229031" y="4800318"/>
            <a:ext cx="10235381"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For this Workshop, our code will run in canvases. Canvases are the boxes that will show up under the buttons to start the animations. Each animation that we will work on will run in their own box/canvas.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Before starting click the buttons to see what each canvas does!</a:t>
            </a:r>
          </a:p>
        </p:txBody>
      </p:sp>
      <p:pic>
        <p:nvPicPr>
          <p:cNvPr id="6" name="Content Placeholder 5">
            <a:extLst>
              <a:ext uri="{FF2B5EF4-FFF2-40B4-BE49-F238E27FC236}">
                <a16:creationId xmlns:a16="http://schemas.microsoft.com/office/drawing/2014/main" id="{FA9A3EEA-8EE3-4F55-4215-92E063DC2B15}"/>
              </a:ext>
            </a:extLst>
          </p:cNvPr>
          <p:cNvPicPr>
            <a:picLocks noGrp="1" noChangeAspect="1"/>
          </p:cNvPicPr>
          <p:nvPr>
            <p:ph idx="1"/>
          </p:nvPr>
        </p:nvPicPr>
        <p:blipFill>
          <a:blip r:embed="rId2"/>
          <a:stretch>
            <a:fillRect/>
          </a:stretch>
        </p:blipFill>
        <p:spPr>
          <a:xfrm>
            <a:off x="427226" y="2039997"/>
            <a:ext cx="3484658" cy="2602341"/>
          </a:xfrm>
        </p:spPr>
      </p:pic>
      <p:pic>
        <p:nvPicPr>
          <p:cNvPr id="10" name="Picture 9">
            <a:extLst>
              <a:ext uri="{FF2B5EF4-FFF2-40B4-BE49-F238E27FC236}">
                <a16:creationId xmlns:a16="http://schemas.microsoft.com/office/drawing/2014/main" id="{18495EEA-3ED6-868E-C127-E71A62B02F95}"/>
              </a:ext>
            </a:extLst>
          </p:cNvPr>
          <p:cNvPicPr>
            <a:picLocks noChangeAspect="1"/>
          </p:cNvPicPr>
          <p:nvPr/>
        </p:nvPicPr>
        <p:blipFill>
          <a:blip r:embed="rId3"/>
          <a:stretch>
            <a:fillRect/>
          </a:stretch>
        </p:blipFill>
        <p:spPr>
          <a:xfrm>
            <a:off x="4126133" y="2039997"/>
            <a:ext cx="3939733" cy="2602341"/>
          </a:xfrm>
          <a:prstGeom prst="rect">
            <a:avLst/>
          </a:prstGeom>
        </p:spPr>
      </p:pic>
      <p:pic>
        <p:nvPicPr>
          <p:cNvPr id="12" name="Picture 11">
            <a:extLst>
              <a:ext uri="{FF2B5EF4-FFF2-40B4-BE49-F238E27FC236}">
                <a16:creationId xmlns:a16="http://schemas.microsoft.com/office/drawing/2014/main" id="{373F2488-A883-B546-6A47-639337DC447B}"/>
              </a:ext>
            </a:extLst>
          </p:cNvPr>
          <p:cNvPicPr>
            <a:picLocks noChangeAspect="1"/>
          </p:cNvPicPr>
          <p:nvPr/>
        </p:nvPicPr>
        <p:blipFill>
          <a:blip r:embed="rId4"/>
          <a:stretch>
            <a:fillRect/>
          </a:stretch>
        </p:blipFill>
        <p:spPr>
          <a:xfrm>
            <a:off x="8280115" y="2039997"/>
            <a:ext cx="3544942" cy="2602341"/>
          </a:xfrm>
          <a:prstGeom prst="rect">
            <a:avLst/>
          </a:prstGeom>
        </p:spPr>
      </p:pic>
    </p:spTree>
    <p:extLst>
      <p:ext uri="{BB962C8B-B14F-4D97-AF65-F5344CB8AC3E}">
        <p14:creationId xmlns:p14="http://schemas.microsoft.com/office/powerpoint/2010/main" val="3306257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17D-2626-08D4-F6A1-1C640C9A4DEF}"/>
              </a:ext>
            </a:extLst>
          </p:cNvPr>
          <p:cNvSpPr>
            <a:spLocks noGrp="1"/>
          </p:cNvSpPr>
          <p:nvPr>
            <p:ph type="title"/>
          </p:nvPr>
        </p:nvSpPr>
        <p:spPr/>
        <p:txBody>
          <a:bodyPr/>
          <a:lstStyle/>
          <a:p>
            <a:r>
              <a:rPr lang="en-US" dirty="0"/>
              <a:t>step 3 – Add animation to canvas 1</a:t>
            </a:r>
          </a:p>
        </p:txBody>
      </p:sp>
      <p:sp>
        <p:nvSpPr>
          <p:cNvPr id="3" name="TextBox 2">
            <a:extLst>
              <a:ext uri="{FF2B5EF4-FFF2-40B4-BE49-F238E27FC236}">
                <a16:creationId xmlns:a16="http://schemas.microsoft.com/office/drawing/2014/main" id="{7F13CAD1-8D4A-A5A1-ED40-D527A2464C45}"/>
              </a:ext>
            </a:extLst>
          </p:cNvPr>
          <p:cNvSpPr txBox="1"/>
          <p:nvPr/>
        </p:nvSpPr>
        <p:spPr>
          <a:xfrm>
            <a:off x="5855108" y="1962563"/>
            <a:ext cx="591847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When we click on “Run animation 1”, our box does not move. To change that in our </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&lt;script&gt;&lt;</a:t>
            </a:r>
            <a:r>
              <a:rPr lang="en-US" sz="2800" b="1" dirty="0">
                <a:solidFill>
                  <a:prstClr val="black"/>
                </a:solidFill>
                <a:latin typeface="Gill Sans MT" panose="020B0502020104020203"/>
              </a:rPr>
              <a:t>/script&gt; </a:t>
            </a:r>
            <a:r>
              <a:rPr lang="en-US" sz="2800" dirty="0">
                <a:solidFill>
                  <a:prstClr val="black"/>
                </a:solidFill>
                <a:latin typeface="Gill Sans MT" panose="020B0502020104020203"/>
              </a:rPr>
              <a:t>tags find the function </a:t>
            </a:r>
            <a:r>
              <a:rPr kumimoji="0" lang="en-US" sz="2800" b="1" i="0" u="none" strike="noStrike" kern="1200" cap="none" spc="0" normalizeH="0" baseline="0" noProof="0" dirty="0" err="1">
                <a:ln>
                  <a:noFill/>
                </a:ln>
                <a:solidFill>
                  <a:prstClr val="black"/>
                </a:solidFill>
                <a:effectLst/>
                <a:uLnTx/>
                <a:uFillTx/>
                <a:latin typeface="Gill Sans MT" panose="020B0502020104020203"/>
                <a:ea typeface="+mn-ea"/>
                <a:cs typeface="+mn-cs"/>
              </a:rPr>
              <a:t>runAnimationFrames</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lets change </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box1X += 0.0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to 2.0.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The 2.0 represent the number of pixels we want the box to move right per interval.</a:t>
            </a:r>
          </a:p>
          <a:p>
            <a:pPr marL="457200" marR="0" lvl="0" indent="-457200" algn="l" defTabSz="457200" rtl="0" eaLnBrk="1" fontAlgn="auto" latinLnBrk="0" hangingPunct="1">
              <a:lnSpc>
                <a:spcPct val="100000"/>
              </a:lnSpc>
              <a:spcBef>
                <a:spcPts val="0"/>
              </a:spcBef>
              <a:spcAft>
                <a:spcPts val="0"/>
              </a:spcAft>
              <a:buClrTx/>
              <a:buSzTx/>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D7282B10-8DC6-C247-31CF-414DFD4CA5CE}"/>
              </a:ext>
            </a:extLst>
          </p:cNvPr>
          <p:cNvPicPr>
            <a:picLocks noChangeAspect="1"/>
          </p:cNvPicPr>
          <p:nvPr/>
        </p:nvPicPr>
        <p:blipFill>
          <a:blip r:embed="rId2"/>
          <a:stretch>
            <a:fillRect/>
          </a:stretch>
        </p:blipFill>
        <p:spPr>
          <a:xfrm>
            <a:off x="614744" y="4604446"/>
            <a:ext cx="4985433" cy="1373827"/>
          </a:xfrm>
          <a:prstGeom prst="rect">
            <a:avLst/>
          </a:prstGeom>
        </p:spPr>
      </p:pic>
      <p:pic>
        <p:nvPicPr>
          <p:cNvPr id="7" name="Picture 6">
            <a:extLst>
              <a:ext uri="{FF2B5EF4-FFF2-40B4-BE49-F238E27FC236}">
                <a16:creationId xmlns:a16="http://schemas.microsoft.com/office/drawing/2014/main" id="{A8365A67-497E-3C8C-FE5C-D6779045257E}"/>
              </a:ext>
            </a:extLst>
          </p:cNvPr>
          <p:cNvPicPr>
            <a:picLocks noChangeAspect="1"/>
          </p:cNvPicPr>
          <p:nvPr/>
        </p:nvPicPr>
        <p:blipFill>
          <a:blip r:embed="rId3"/>
          <a:stretch>
            <a:fillRect/>
          </a:stretch>
        </p:blipFill>
        <p:spPr>
          <a:xfrm>
            <a:off x="687173" y="2095463"/>
            <a:ext cx="4913004" cy="1678356"/>
          </a:xfrm>
          <a:prstGeom prst="rect">
            <a:avLst/>
          </a:prstGeom>
        </p:spPr>
      </p:pic>
    </p:spTree>
    <p:extLst>
      <p:ext uri="{BB962C8B-B14F-4D97-AF65-F5344CB8AC3E}">
        <p14:creationId xmlns:p14="http://schemas.microsoft.com/office/powerpoint/2010/main" val="30624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468-B433-8AD2-F9D0-271697515E8C}"/>
              </a:ext>
            </a:extLst>
          </p:cNvPr>
          <p:cNvSpPr>
            <a:spLocks noGrp="1"/>
          </p:cNvSpPr>
          <p:nvPr>
            <p:ph type="title"/>
          </p:nvPr>
        </p:nvSpPr>
        <p:spPr>
          <a:xfrm>
            <a:off x="575894" y="729658"/>
            <a:ext cx="11029616" cy="1053380"/>
          </a:xfrm>
        </p:spPr>
        <p:txBody>
          <a:bodyPr/>
          <a:lstStyle/>
          <a:p>
            <a:r>
              <a:rPr lang="en-US"/>
              <a:t>Event Examples:</a:t>
            </a:r>
          </a:p>
        </p:txBody>
      </p:sp>
      <p:pic>
        <p:nvPicPr>
          <p:cNvPr id="3" name="Picture 3">
            <a:extLst>
              <a:ext uri="{FF2B5EF4-FFF2-40B4-BE49-F238E27FC236}">
                <a16:creationId xmlns:a16="http://schemas.microsoft.com/office/drawing/2014/main" id="{C9035C7D-1AA8-DAF4-A0BF-C49514BC9F53}"/>
              </a:ext>
            </a:extLst>
          </p:cNvPr>
          <p:cNvPicPr>
            <a:picLocks noChangeAspect="1"/>
          </p:cNvPicPr>
          <p:nvPr/>
        </p:nvPicPr>
        <p:blipFill>
          <a:blip r:embed="rId2"/>
          <a:stretch>
            <a:fillRect/>
          </a:stretch>
        </p:blipFill>
        <p:spPr>
          <a:xfrm>
            <a:off x="8041887" y="2827187"/>
            <a:ext cx="3272883" cy="2448846"/>
          </a:xfrm>
          <a:prstGeom prst="rect">
            <a:avLst/>
          </a:prstGeom>
        </p:spPr>
      </p:pic>
      <p:pic>
        <p:nvPicPr>
          <p:cNvPr id="4" name="Picture 4">
            <a:extLst>
              <a:ext uri="{FF2B5EF4-FFF2-40B4-BE49-F238E27FC236}">
                <a16:creationId xmlns:a16="http://schemas.microsoft.com/office/drawing/2014/main" id="{FB58A001-3AAC-05B0-08DF-B138B9CDE9DA}"/>
              </a:ext>
            </a:extLst>
          </p:cNvPr>
          <p:cNvPicPr>
            <a:picLocks noChangeAspect="1"/>
          </p:cNvPicPr>
          <p:nvPr/>
        </p:nvPicPr>
        <p:blipFill>
          <a:blip r:embed="rId3"/>
          <a:stretch>
            <a:fillRect/>
          </a:stretch>
        </p:blipFill>
        <p:spPr>
          <a:xfrm>
            <a:off x="4454912" y="2827187"/>
            <a:ext cx="3272883" cy="2448846"/>
          </a:xfrm>
          <a:prstGeom prst="rect">
            <a:avLst/>
          </a:prstGeom>
        </p:spPr>
      </p:pic>
      <p:pic>
        <p:nvPicPr>
          <p:cNvPr id="5" name="Picture 5">
            <a:extLst>
              <a:ext uri="{FF2B5EF4-FFF2-40B4-BE49-F238E27FC236}">
                <a16:creationId xmlns:a16="http://schemas.microsoft.com/office/drawing/2014/main" id="{D3215C33-1AE1-39E5-9213-18CDA973131E}"/>
              </a:ext>
            </a:extLst>
          </p:cNvPr>
          <p:cNvPicPr>
            <a:picLocks noChangeAspect="1"/>
          </p:cNvPicPr>
          <p:nvPr/>
        </p:nvPicPr>
        <p:blipFill>
          <a:blip r:embed="rId4"/>
          <a:stretch>
            <a:fillRect/>
          </a:stretch>
        </p:blipFill>
        <p:spPr>
          <a:xfrm>
            <a:off x="812180" y="2827763"/>
            <a:ext cx="3272882" cy="2447692"/>
          </a:xfrm>
          <a:prstGeom prst="rect">
            <a:avLst/>
          </a:prstGeom>
        </p:spPr>
      </p:pic>
      <p:sp>
        <p:nvSpPr>
          <p:cNvPr id="6" name="TextBox 5">
            <a:extLst>
              <a:ext uri="{FF2B5EF4-FFF2-40B4-BE49-F238E27FC236}">
                <a16:creationId xmlns:a16="http://schemas.microsoft.com/office/drawing/2014/main" id="{08B457E3-A5BA-C179-35F8-9D622DC047B6}"/>
              </a:ext>
            </a:extLst>
          </p:cNvPr>
          <p:cNvSpPr txBox="1"/>
          <p:nvPr/>
        </p:nvSpPr>
        <p:spPr>
          <a:xfrm>
            <a:off x="1050073"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Atlanta Science Festival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 GGC</a:t>
            </a:r>
          </a:p>
        </p:txBody>
      </p:sp>
      <p:sp>
        <p:nvSpPr>
          <p:cNvPr id="7" name="TextBox 6">
            <a:extLst>
              <a:ext uri="{FF2B5EF4-FFF2-40B4-BE49-F238E27FC236}">
                <a16:creationId xmlns:a16="http://schemas.microsoft.com/office/drawing/2014/main" id="{B6A57FFA-46C3-D4FC-3BE6-A76B0EB91F97}"/>
              </a:ext>
            </a:extLst>
          </p:cNvPr>
          <p:cNvSpPr txBox="1"/>
          <p:nvPr/>
        </p:nvSpPr>
        <p:spPr>
          <a:xfrm>
            <a:off x="4692804"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GGC's TAP Expo</a:t>
            </a:r>
          </a:p>
        </p:txBody>
      </p:sp>
      <p:sp>
        <p:nvSpPr>
          <p:cNvPr id="8" name="TextBox 7">
            <a:extLst>
              <a:ext uri="{FF2B5EF4-FFF2-40B4-BE49-F238E27FC236}">
                <a16:creationId xmlns:a16="http://schemas.microsoft.com/office/drawing/2014/main" id="{A8D1CFF1-8763-4F6F-EA17-CB14F4890A2A}"/>
              </a:ext>
            </a:extLst>
          </p:cNvPr>
          <p:cNvSpPr txBox="1"/>
          <p:nvPr/>
        </p:nvSpPr>
        <p:spPr>
          <a:xfrm>
            <a:off x="8279780"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Atlanta Science Festival At Piedmont Park</a:t>
            </a:r>
          </a:p>
        </p:txBody>
      </p:sp>
    </p:spTree>
    <p:extLst>
      <p:ext uri="{BB962C8B-B14F-4D97-AF65-F5344CB8AC3E}">
        <p14:creationId xmlns:p14="http://schemas.microsoft.com/office/powerpoint/2010/main" val="1069805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2) – run animation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3212689" y="5632624"/>
            <a:ext cx="620907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happened to our animation?</a:t>
            </a:r>
          </a:p>
        </p:txBody>
      </p:sp>
      <p:pic>
        <p:nvPicPr>
          <p:cNvPr id="6" name="Picture 5">
            <a:extLst>
              <a:ext uri="{FF2B5EF4-FFF2-40B4-BE49-F238E27FC236}">
                <a16:creationId xmlns:a16="http://schemas.microsoft.com/office/drawing/2014/main" id="{EB9F9057-D6DE-C525-0B3E-E934F285CD92}"/>
              </a:ext>
            </a:extLst>
          </p:cNvPr>
          <p:cNvPicPr>
            <a:picLocks noChangeAspect="1"/>
          </p:cNvPicPr>
          <p:nvPr/>
        </p:nvPicPr>
        <p:blipFill>
          <a:blip r:embed="rId2"/>
          <a:stretch>
            <a:fillRect/>
          </a:stretch>
        </p:blipFill>
        <p:spPr>
          <a:xfrm>
            <a:off x="1127919" y="2153805"/>
            <a:ext cx="9936161" cy="2988240"/>
          </a:xfrm>
          <a:prstGeom prst="rect">
            <a:avLst/>
          </a:prstGeom>
        </p:spPr>
      </p:pic>
    </p:spTree>
    <p:extLst>
      <p:ext uri="{BB962C8B-B14F-4D97-AF65-F5344CB8AC3E}">
        <p14:creationId xmlns:p14="http://schemas.microsoft.com/office/powerpoint/2010/main" val="1647694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DB7-FED5-D473-E980-F199F5E37984}"/>
              </a:ext>
            </a:extLst>
          </p:cNvPr>
          <p:cNvSpPr>
            <a:spLocks noGrp="1"/>
          </p:cNvSpPr>
          <p:nvPr>
            <p:ph type="title"/>
          </p:nvPr>
        </p:nvSpPr>
        <p:spPr/>
        <p:txBody>
          <a:bodyPr/>
          <a:lstStyle/>
          <a:p>
            <a:r>
              <a:rPr lang="en-US" dirty="0"/>
              <a:t>step 3 (part 3) – Fix animation for canvas 1</a:t>
            </a:r>
          </a:p>
        </p:txBody>
      </p:sp>
      <p:sp>
        <p:nvSpPr>
          <p:cNvPr id="3" name="Content Placeholder 2">
            <a:extLst>
              <a:ext uri="{FF2B5EF4-FFF2-40B4-BE49-F238E27FC236}">
                <a16:creationId xmlns:a16="http://schemas.microsoft.com/office/drawing/2014/main" id="{03FC1CC7-1539-C3DF-E59C-B4B76AC1670D}"/>
              </a:ext>
            </a:extLst>
          </p:cNvPr>
          <p:cNvSpPr>
            <a:spLocks noGrp="1"/>
          </p:cNvSpPr>
          <p:nvPr>
            <p:ph idx="1"/>
          </p:nvPr>
        </p:nvSpPr>
        <p:spPr>
          <a:xfrm>
            <a:off x="581192" y="1763553"/>
            <a:ext cx="11029615" cy="3103208"/>
          </a:xfrm>
        </p:spPr>
        <p:txBody>
          <a:bodyPr>
            <a:normAutofit/>
          </a:bodyPr>
          <a:lstStyle/>
          <a:p>
            <a:pPr marL="0" indent="0">
              <a:buNone/>
            </a:pPr>
            <a:r>
              <a:rPr lang="en-US" sz="2800" dirty="0">
                <a:solidFill>
                  <a:schemeClr val="tx1"/>
                </a:solidFill>
              </a:rPr>
              <a:t>You will notice that the canvas still has a red box drawn on areas where our box was previously. This is because we haven't cleared out the canvas before drawing our box in a new position</a:t>
            </a:r>
          </a:p>
          <a:p>
            <a:pPr marL="0" indent="0">
              <a:buNone/>
            </a:pPr>
            <a:r>
              <a:rPr lang="en-US" sz="2800" dirty="0">
                <a:solidFill>
                  <a:schemeClr val="tx1"/>
                </a:solidFill>
              </a:rPr>
              <a:t>We will now uncomment the line below our box1X += 2.0 to clear our canvas before a new box is drawn.</a:t>
            </a:r>
          </a:p>
        </p:txBody>
      </p:sp>
      <p:pic>
        <p:nvPicPr>
          <p:cNvPr id="5" name="Picture 4">
            <a:extLst>
              <a:ext uri="{FF2B5EF4-FFF2-40B4-BE49-F238E27FC236}">
                <a16:creationId xmlns:a16="http://schemas.microsoft.com/office/drawing/2014/main" id="{8412CCFF-FC4E-4C7B-112E-D9FE15222D04}"/>
              </a:ext>
            </a:extLst>
          </p:cNvPr>
          <p:cNvPicPr>
            <a:picLocks noChangeAspect="1"/>
          </p:cNvPicPr>
          <p:nvPr/>
        </p:nvPicPr>
        <p:blipFill>
          <a:blip r:embed="rId2"/>
          <a:stretch>
            <a:fillRect/>
          </a:stretch>
        </p:blipFill>
        <p:spPr>
          <a:xfrm>
            <a:off x="1294803" y="4914358"/>
            <a:ext cx="9602394" cy="1435043"/>
          </a:xfrm>
          <a:prstGeom prst="rect">
            <a:avLst/>
          </a:prstGeom>
        </p:spPr>
      </p:pic>
    </p:spTree>
    <p:extLst>
      <p:ext uri="{BB962C8B-B14F-4D97-AF65-F5344CB8AC3E}">
        <p14:creationId xmlns:p14="http://schemas.microsoft.com/office/powerpoint/2010/main" val="1364710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4) – run animation Again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2873476" y="3429000"/>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1” again. Now what happened to our animation?</a:t>
            </a:r>
          </a:p>
        </p:txBody>
      </p:sp>
    </p:spTree>
    <p:extLst>
      <p:ext uri="{BB962C8B-B14F-4D97-AF65-F5344CB8AC3E}">
        <p14:creationId xmlns:p14="http://schemas.microsoft.com/office/powerpoint/2010/main" val="3417713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37E-6F3A-871F-11DD-723ED27DA7CB}"/>
              </a:ext>
            </a:extLst>
          </p:cNvPr>
          <p:cNvSpPr>
            <a:spLocks noGrp="1"/>
          </p:cNvSpPr>
          <p:nvPr>
            <p:ph type="title"/>
          </p:nvPr>
        </p:nvSpPr>
        <p:spPr/>
        <p:txBody>
          <a:bodyPr/>
          <a:lstStyle/>
          <a:p>
            <a:r>
              <a:rPr lang="en-US" dirty="0"/>
              <a:t>step 4 – Fix animation 2</a:t>
            </a:r>
          </a:p>
        </p:txBody>
      </p:sp>
      <p:sp>
        <p:nvSpPr>
          <p:cNvPr id="3" name="Content Placeholder 2">
            <a:extLst>
              <a:ext uri="{FF2B5EF4-FFF2-40B4-BE49-F238E27FC236}">
                <a16:creationId xmlns:a16="http://schemas.microsoft.com/office/drawing/2014/main" id="{0F89DF88-7F5B-781C-8178-B375FC9CDB71}"/>
              </a:ext>
            </a:extLst>
          </p:cNvPr>
          <p:cNvSpPr>
            <a:spLocks noGrp="1"/>
          </p:cNvSpPr>
          <p:nvPr>
            <p:ph idx="1"/>
          </p:nvPr>
        </p:nvSpPr>
        <p:spPr>
          <a:xfrm>
            <a:off x="581193" y="1777930"/>
            <a:ext cx="4890459" cy="4612831"/>
          </a:xfrm>
        </p:spPr>
        <p:txBody>
          <a:bodyPr>
            <a:normAutofit lnSpcReduction="10000"/>
          </a:bodyPr>
          <a:lstStyle/>
          <a:p>
            <a:pPr marL="0" indent="0">
              <a:buNone/>
            </a:pPr>
            <a:r>
              <a:rPr lang="en-US" sz="2800">
                <a:solidFill>
                  <a:schemeClr val="tx1"/>
                </a:solidFill>
              </a:rPr>
              <a:t>In animation 2, when we click the “Run animation 2”, we should have the same result as animation 1.</a:t>
            </a:r>
          </a:p>
          <a:p>
            <a:pPr marL="0" indent="0">
              <a:buNone/>
            </a:pPr>
            <a:r>
              <a:rPr lang="en-US" sz="2800">
                <a:solidFill>
                  <a:schemeClr val="tx1"/>
                </a:solidFill>
              </a:rPr>
              <a:t>This time, we want to prevent the box from moving off of the screen, so we are going to use if statements</a:t>
            </a:r>
          </a:p>
          <a:p>
            <a:pPr marL="0" indent="0">
              <a:buNone/>
            </a:pPr>
            <a:r>
              <a:rPr lang="en-US" sz="2800">
                <a:solidFill>
                  <a:schemeClr val="tx1"/>
                </a:solidFill>
              </a:rPr>
              <a:t>We want to change 1000 to canvas2.width</a:t>
            </a:r>
            <a:endParaRPr lang="en-US" sz="2800" dirty="0">
              <a:solidFill>
                <a:schemeClr val="tx1"/>
              </a:solidFill>
            </a:endParaRPr>
          </a:p>
        </p:txBody>
      </p:sp>
      <p:pic>
        <p:nvPicPr>
          <p:cNvPr id="6" name="Picture 5">
            <a:extLst>
              <a:ext uri="{FF2B5EF4-FFF2-40B4-BE49-F238E27FC236}">
                <a16:creationId xmlns:a16="http://schemas.microsoft.com/office/drawing/2014/main" id="{0D871EF8-F020-3037-4752-2F3D89952BC1}"/>
              </a:ext>
            </a:extLst>
          </p:cNvPr>
          <p:cNvPicPr>
            <a:picLocks noChangeAspect="1"/>
          </p:cNvPicPr>
          <p:nvPr/>
        </p:nvPicPr>
        <p:blipFill>
          <a:blip r:embed="rId2"/>
          <a:stretch>
            <a:fillRect/>
          </a:stretch>
        </p:blipFill>
        <p:spPr>
          <a:xfrm>
            <a:off x="5406191" y="2277980"/>
            <a:ext cx="6423694" cy="3258396"/>
          </a:xfrm>
          <a:prstGeom prst="rect">
            <a:avLst/>
          </a:prstGeom>
        </p:spPr>
      </p:pic>
    </p:spTree>
    <p:extLst>
      <p:ext uri="{BB962C8B-B14F-4D97-AF65-F5344CB8AC3E}">
        <p14:creationId xmlns:p14="http://schemas.microsoft.com/office/powerpoint/2010/main" val="27620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2) – What happened to animation 2?</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2” again. Now what happened to our animation?</a:t>
            </a:r>
          </a:p>
        </p:txBody>
      </p:sp>
      <p:pic>
        <p:nvPicPr>
          <p:cNvPr id="4" name="Picture 3">
            <a:extLst>
              <a:ext uri="{FF2B5EF4-FFF2-40B4-BE49-F238E27FC236}">
                <a16:creationId xmlns:a16="http://schemas.microsoft.com/office/drawing/2014/main" id="{EBADA698-8413-5279-260F-16D7774366FE}"/>
              </a:ext>
            </a:extLst>
          </p:cNvPr>
          <p:cNvPicPr>
            <a:picLocks noChangeAspect="1"/>
          </p:cNvPicPr>
          <p:nvPr/>
        </p:nvPicPr>
        <p:blipFill>
          <a:blip r:embed="rId2"/>
          <a:stretch>
            <a:fillRect/>
          </a:stretch>
        </p:blipFill>
        <p:spPr>
          <a:xfrm>
            <a:off x="581192" y="3729441"/>
            <a:ext cx="11099039" cy="2827556"/>
          </a:xfrm>
          <a:prstGeom prst="rect">
            <a:avLst/>
          </a:prstGeom>
        </p:spPr>
      </p:pic>
    </p:spTree>
    <p:extLst>
      <p:ext uri="{BB962C8B-B14F-4D97-AF65-F5344CB8AC3E}">
        <p14:creationId xmlns:p14="http://schemas.microsoft.com/office/powerpoint/2010/main" val="9867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3989-3256-2027-721B-063AA9881F0C}"/>
              </a:ext>
            </a:extLst>
          </p:cNvPr>
          <p:cNvSpPr>
            <a:spLocks noGrp="1"/>
          </p:cNvSpPr>
          <p:nvPr>
            <p:ph type="title"/>
          </p:nvPr>
        </p:nvSpPr>
        <p:spPr/>
        <p:txBody>
          <a:bodyPr/>
          <a:lstStyle/>
          <a:p>
            <a:r>
              <a:rPr lang="en-US" dirty="0"/>
              <a:t>step 4 (part 3) – Subtract Box width</a:t>
            </a:r>
          </a:p>
        </p:txBody>
      </p:sp>
      <p:sp>
        <p:nvSpPr>
          <p:cNvPr id="3" name="Content Placeholder 2">
            <a:extLst>
              <a:ext uri="{FF2B5EF4-FFF2-40B4-BE49-F238E27FC236}">
                <a16:creationId xmlns:a16="http://schemas.microsoft.com/office/drawing/2014/main" id="{0C7D371E-4115-DBF8-CF02-6B90EADD0903}"/>
              </a:ext>
            </a:extLst>
          </p:cNvPr>
          <p:cNvSpPr>
            <a:spLocks noGrp="1"/>
          </p:cNvSpPr>
          <p:nvPr>
            <p:ph idx="1"/>
          </p:nvPr>
        </p:nvSpPr>
        <p:spPr>
          <a:xfrm>
            <a:off x="566814" y="1720420"/>
            <a:ext cx="6845804" cy="3678303"/>
          </a:xfrm>
        </p:spPr>
        <p:txBody>
          <a:bodyPr>
            <a:normAutofit lnSpcReduction="10000"/>
          </a:bodyPr>
          <a:lstStyle/>
          <a:p>
            <a:pPr marL="0" indent="0">
              <a:buNone/>
            </a:pPr>
            <a:r>
              <a:rPr lang="en-US" sz="2800" dirty="0">
                <a:solidFill>
                  <a:schemeClr val="tx1"/>
                </a:solidFill>
              </a:rPr>
              <a:t>Despite adding the if statement, our box has still traveled outside of the canvas.</a:t>
            </a:r>
          </a:p>
          <a:p>
            <a:pPr marL="0" indent="0">
              <a:buNone/>
            </a:pPr>
            <a:r>
              <a:rPr lang="en-US" sz="2800" dirty="0">
                <a:solidFill>
                  <a:schemeClr val="tx1"/>
                </a:solidFill>
              </a:rPr>
              <a:t>This is because when we draw the box at an X coordinate, JavaScript will draw the box to the right of the coordinate.</a:t>
            </a:r>
          </a:p>
          <a:p>
            <a:pPr marL="0" indent="0">
              <a:buNone/>
            </a:pPr>
            <a:r>
              <a:rPr lang="en-US" sz="2800" dirty="0">
                <a:solidFill>
                  <a:schemeClr val="tx1"/>
                </a:solidFill>
              </a:rPr>
              <a:t>With this in mind, we need to set the value of X to the end of the canvas minus the box's width.</a:t>
            </a:r>
          </a:p>
        </p:txBody>
      </p:sp>
      <p:pic>
        <p:nvPicPr>
          <p:cNvPr id="5" name="Picture 5" descr="Chart, box and whisker chart&#10;&#10;Description automatically generated">
            <a:extLst>
              <a:ext uri="{FF2B5EF4-FFF2-40B4-BE49-F238E27FC236}">
                <a16:creationId xmlns:a16="http://schemas.microsoft.com/office/drawing/2014/main" id="{D1A01CF5-AC12-A147-2841-2B692C03C110}"/>
              </a:ext>
            </a:extLst>
          </p:cNvPr>
          <p:cNvPicPr>
            <a:picLocks noChangeAspect="1"/>
          </p:cNvPicPr>
          <p:nvPr/>
        </p:nvPicPr>
        <p:blipFill>
          <a:blip r:embed="rId2"/>
          <a:stretch>
            <a:fillRect/>
          </a:stretch>
        </p:blipFill>
        <p:spPr>
          <a:xfrm>
            <a:off x="7305496" y="1820534"/>
            <a:ext cx="4107103" cy="3405067"/>
          </a:xfrm>
          <a:prstGeom prst="rect">
            <a:avLst/>
          </a:prstGeom>
        </p:spPr>
      </p:pic>
      <p:pic>
        <p:nvPicPr>
          <p:cNvPr id="7" name="Picture 6">
            <a:extLst>
              <a:ext uri="{FF2B5EF4-FFF2-40B4-BE49-F238E27FC236}">
                <a16:creationId xmlns:a16="http://schemas.microsoft.com/office/drawing/2014/main" id="{F8AC57C1-2CF2-7FE5-4585-ECC29E525EE5}"/>
              </a:ext>
            </a:extLst>
          </p:cNvPr>
          <p:cNvPicPr>
            <a:picLocks noChangeAspect="1"/>
          </p:cNvPicPr>
          <p:nvPr/>
        </p:nvPicPr>
        <p:blipFill>
          <a:blip r:embed="rId3"/>
          <a:stretch>
            <a:fillRect/>
          </a:stretch>
        </p:blipFill>
        <p:spPr>
          <a:xfrm>
            <a:off x="1428589" y="5398723"/>
            <a:ext cx="8397342" cy="1155094"/>
          </a:xfrm>
          <a:prstGeom prst="rect">
            <a:avLst/>
          </a:prstGeom>
        </p:spPr>
      </p:pic>
    </p:spTree>
    <p:extLst>
      <p:ext uri="{BB962C8B-B14F-4D97-AF65-F5344CB8AC3E}">
        <p14:creationId xmlns:p14="http://schemas.microsoft.com/office/powerpoint/2010/main" val="214010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4) – run animation 2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2” again. Now what happened to our animation?</a:t>
            </a:r>
          </a:p>
        </p:txBody>
      </p:sp>
      <p:pic>
        <p:nvPicPr>
          <p:cNvPr id="5" name="Picture 4">
            <a:extLst>
              <a:ext uri="{FF2B5EF4-FFF2-40B4-BE49-F238E27FC236}">
                <a16:creationId xmlns:a16="http://schemas.microsoft.com/office/drawing/2014/main" id="{0CF2668C-A09F-0274-782C-3E1F8C9F86CD}"/>
              </a:ext>
            </a:extLst>
          </p:cNvPr>
          <p:cNvPicPr>
            <a:picLocks noChangeAspect="1"/>
          </p:cNvPicPr>
          <p:nvPr/>
        </p:nvPicPr>
        <p:blipFill>
          <a:blip r:embed="rId2"/>
          <a:stretch>
            <a:fillRect/>
          </a:stretch>
        </p:blipFill>
        <p:spPr>
          <a:xfrm>
            <a:off x="4599366" y="3199752"/>
            <a:ext cx="2993264" cy="3469803"/>
          </a:xfrm>
          <a:prstGeom prst="rect">
            <a:avLst/>
          </a:prstGeom>
        </p:spPr>
      </p:pic>
    </p:spTree>
    <p:extLst>
      <p:ext uri="{BB962C8B-B14F-4D97-AF65-F5344CB8AC3E}">
        <p14:creationId xmlns:p14="http://schemas.microsoft.com/office/powerpoint/2010/main" val="111219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 Run animation 3</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3”.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3238450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B682-ABE9-DAE9-69E4-719A1B66FC11}"/>
              </a:ext>
            </a:extLst>
          </p:cNvPr>
          <p:cNvSpPr>
            <a:spLocks noGrp="1"/>
          </p:cNvSpPr>
          <p:nvPr>
            <p:ph type="title"/>
          </p:nvPr>
        </p:nvSpPr>
        <p:spPr/>
        <p:txBody>
          <a:bodyPr/>
          <a:lstStyle/>
          <a:p>
            <a:r>
              <a:rPr lang="en-US" dirty="0"/>
              <a:t>Step 5 (part 2) – run animation 3</a:t>
            </a:r>
          </a:p>
        </p:txBody>
      </p:sp>
      <p:sp>
        <p:nvSpPr>
          <p:cNvPr id="3" name="Content Placeholder 2">
            <a:extLst>
              <a:ext uri="{FF2B5EF4-FFF2-40B4-BE49-F238E27FC236}">
                <a16:creationId xmlns:a16="http://schemas.microsoft.com/office/drawing/2014/main" id="{3B0A338E-6938-E29A-FE9F-00501424DE7D}"/>
              </a:ext>
            </a:extLst>
          </p:cNvPr>
          <p:cNvSpPr>
            <a:spLocks noGrp="1"/>
          </p:cNvSpPr>
          <p:nvPr>
            <p:ph idx="1"/>
          </p:nvPr>
        </p:nvSpPr>
        <p:spPr>
          <a:xfrm>
            <a:off x="581192" y="1806685"/>
            <a:ext cx="5019880" cy="4469058"/>
          </a:xfrm>
        </p:spPr>
        <p:txBody>
          <a:bodyPr>
            <a:normAutofit/>
          </a:bodyPr>
          <a:lstStyle/>
          <a:p>
            <a:pPr marL="0" indent="0">
              <a:buNone/>
            </a:pPr>
            <a:r>
              <a:rPr lang="en-US" sz="2800" dirty="0">
                <a:solidFill>
                  <a:schemeClr val="tx1"/>
                </a:solidFill>
              </a:rPr>
              <a:t>Nothing happens because, in animation 3, we will make our box move once it receives an input from the user.</a:t>
            </a:r>
          </a:p>
          <a:p>
            <a:pPr marL="0" indent="0">
              <a:buNone/>
            </a:pPr>
            <a:r>
              <a:rPr lang="en-US" sz="2800" dirty="0">
                <a:solidFill>
                  <a:schemeClr val="tx1"/>
                </a:solidFill>
              </a:rPr>
              <a:t>Uncomment this section of our code by getting rid of /* and */, and you should be able to now move the box using keys ‘W’, ‘A’ ‘D’, and ‘S’ (case-insensitive).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798F1-5FE9-5004-92F7-DBDF83C51C83}"/>
                  </a:ext>
                </a:extLst>
              </p14:cNvPr>
              <p14:cNvContentPartPr/>
              <p14:nvPr/>
            </p14:nvContentPartPr>
            <p14:xfrm>
              <a:off x="845634" y="4293219"/>
              <a:ext cx="9292" cy="9292"/>
            </p14:xfrm>
          </p:contentPart>
        </mc:Choice>
        <mc:Fallback xmlns="">
          <p:pic>
            <p:nvPicPr>
              <p:cNvPr id="7" name="Ink 6">
                <a:extLst>
                  <a:ext uri="{FF2B5EF4-FFF2-40B4-BE49-F238E27FC236}">
                    <a16:creationId xmlns:a16="http://schemas.microsoft.com/office/drawing/2014/main" id="{CAB798F1-5FE9-5004-92F7-DBDF83C51C83}"/>
                  </a:ext>
                </a:extLst>
              </p:cNvPr>
              <p:cNvPicPr/>
              <p:nvPr/>
            </p:nvPicPr>
            <p:blipFill>
              <a:blip r:embed="rId3"/>
              <a:stretch>
                <a:fillRect/>
              </a:stretch>
            </p:blipFill>
            <p:spPr>
              <a:xfrm>
                <a:off x="381034" y="3828619"/>
                <a:ext cx="929200" cy="92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81DDAD6-7CF0-5115-E2E5-7F1287E3D6CF}"/>
                  </a:ext>
                </a:extLst>
              </p14:cNvPr>
              <p14:cNvContentPartPr/>
              <p14:nvPr/>
            </p14:nvContentPartPr>
            <p14:xfrm>
              <a:off x="659780" y="6595704"/>
              <a:ext cx="9292" cy="9292"/>
            </p14:xfrm>
          </p:contentPart>
        </mc:Choice>
        <mc:Fallback xmlns="">
          <p:pic>
            <p:nvPicPr>
              <p:cNvPr id="8" name="Ink 7">
                <a:extLst>
                  <a:ext uri="{FF2B5EF4-FFF2-40B4-BE49-F238E27FC236}">
                    <a16:creationId xmlns:a16="http://schemas.microsoft.com/office/drawing/2014/main" id="{681DDAD6-7CF0-5115-E2E5-7F1287E3D6CF}"/>
                  </a:ext>
                </a:extLst>
              </p:cNvPr>
              <p:cNvPicPr/>
              <p:nvPr/>
            </p:nvPicPr>
            <p:blipFill>
              <a:blip r:embed="rId5"/>
              <a:stretch>
                <a:fillRect/>
              </a:stretch>
            </p:blipFill>
            <p:spPr>
              <a:xfrm>
                <a:off x="195180" y="6529333"/>
                <a:ext cx="929200" cy="140707"/>
              </a:xfrm>
              <a:prstGeom prst="rect">
                <a:avLst/>
              </a:prstGeom>
            </p:spPr>
          </p:pic>
        </mc:Fallback>
      </mc:AlternateContent>
      <p:pic>
        <p:nvPicPr>
          <p:cNvPr id="4" name="Picture 4" descr="Text&#10;&#10;Description automatically generated">
            <a:extLst>
              <a:ext uri="{FF2B5EF4-FFF2-40B4-BE49-F238E27FC236}">
                <a16:creationId xmlns:a16="http://schemas.microsoft.com/office/drawing/2014/main" id="{6616935F-C6EE-C1D7-9DFA-D6F2FD9CE3A0}"/>
              </a:ext>
            </a:extLst>
          </p:cNvPr>
          <p:cNvPicPr>
            <a:picLocks noChangeAspect="1"/>
          </p:cNvPicPr>
          <p:nvPr/>
        </p:nvPicPr>
        <p:blipFill>
          <a:blip r:embed="rId6"/>
          <a:stretch>
            <a:fillRect/>
          </a:stretch>
        </p:blipFill>
        <p:spPr>
          <a:xfrm>
            <a:off x="5486400" y="1882702"/>
            <a:ext cx="6136256" cy="483225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E017D8B-3317-6ADD-50A7-B9E08E53227E}"/>
                  </a:ext>
                </a:extLst>
              </p14:cNvPr>
              <p14:cNvContentPartPr/>
              <p14:nvPr/>
            </p14:nvContentPartPr>
            <p14:xfrm>
              <a:off x="6304731" y="1806712"/>
              <a:ext cx="599644" cy="375561"/>
            </p14:xfrm>
          </p:contentPart>
        </mc:Choice>
        <mc:Fallback xmlns="">
          <p:pic>
            <p:nvPicPr>
              <p:cNvPr id="6" name="Ink 5">
                <a:extLst>
                  <a:ext uri="{FF2B5EF4-FFF2-40B4-BE49-F238E27FC236}">
                    <a16:creationId xmlns:a16="http://schemas.microsoft.com/office/drawing/2014/main" id="{6E017D8B-3317-6ADD-50A7-B9E08E53227E}"/>
                  </a:ext>
                </a:extLst>
              </p:cNvPr>
              <p:cNvPicPr/>
              <p:nvPr/>
            </p:nvPicPr>
            <p:blipFill>
              <a:blip r:embed="rId8"/>
              <a:stretch>
                <a:fillRect/>
              </a:stretch>
            </p:blipFill>
            <p:spPr>
              <a:xfrm>
                <a:off x="6286745" y="1788725"/>
                <a:ext cx="635256" cy="4111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0AD87D0-0D8C-8393-0227-D88F50C13E97}"/>
                  </a:ext>
                </a:extLst>
              </p14:cNvPr>
              <p14:cNvContentPartPr/>
              <p14:nvPr/>
            </p14:nvContentPartPr>
            <p14:xfrm>
              <a:off x="7051571" y="6275293"/>
              <a:ext cx="479922" cy="495045"/>
            </p14:xfrm>
          </p:contentPart>
        </mc:Choice>
        <mc:Fallback xmlns="">
          <p:pic>
            <p:nvPicPr>
              <p:cNvPr id="12" name="Ink 11">
                <a:extLst>
                  <a:ext uri="{FF2B5EF4-FFF2-40B4-BE49-F238E27FC236}">
                    <a16:creationId xmlns:a16="http://schemas.microsoft.com/office/drawing/2014/main" id="{40AD87D0-0D8C-8393-0227-D88F50C13E97}"/>
                  </a:ext>
                </a:extLst>
              </p:cNvPr>
              <p:cNvPicPr/>
              <p:nvPr/>
            </p:nvPicPr>
            <p:blipFill>
              <a:blip r:embed="rId10"/>
              <a:stretch>
                <a:fillRect/>
              </a:stretch>
            </p:blipFill>
            <p:spPr>
              <a:xfrm>
                <a:off x="7033583" y="6257304"/>
                <a:ext cx="515538" cy="530662"/>
              </a:xfrm>
              <a:prstGeom prst="rect">
                <a:avLst/>
              </a:prstGeom>
            </p:spPr>
          </p:pic>
        </mc:Fallback>
      </mc:AlternateContent>
    </p:spTree>
    <p:extLst>
      <p:ext uri="{BB962C8B-B14F-4D97-AF65-F5344CB8AC3E}">
        <p14:creationId xmlns:p14="http://schemas.microsoft.com/office/powerpoint/2010/main" val="637718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(part 3) – Run animation 3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3” again.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257838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50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220EBF17-7C53-9753-F9EE-4421C0943945}"/>
              </a:ext>
            </a:extLst>
          </p:cNvPr>
          <p:cNvSpPr txBox="1"/>
          <p:nvPr/>
        </p:nvSpPr>
        <p:spPr>
          <a:xfrm>
            <a:off x="932873" y="2486196"/>
            <a:ext cx="914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F</a:t>
            </a:r>
          </a:p>
        </p:txBody>
      </p:sp>
      <p:sp>
        <p:nvSpPr>
          <p:cNvPr id="4" name="TextBox 3">
            <a:extLst>
              <a:ext uri="{FF2B5EF4-FFF2-40B4-BE49-F238E27FC236}">
                <a16:creationId xmlns:a16="http://schemas.microsoft.com/office/drawing/2014/main" id="{79A17DB9-5BEB-22D0-7A77-111DDF00FD13}"/>
              </a:ext>
            </a:extLst>
          </p:cNvPr>
          <p:cNvSpPr txBox="1"/>
          <p:nvPr/>
        </p:nvSpPr>
        <p:spPr>
          <a:xfrm flipH="1">
            <a:off x="1217002" y="3285025"/>
            <a:ext cx="126054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O</a:t>
            </a:r>
          </a:p>
        </p:txBody>
      </p:sp>
      <p:sp>
        <p:nvSpPr>
          <p:cNvPr id="5" name="TextBox 4">
            <a:extLst>
              <a:ext uri="{FF2B5EF4-FFF2-40B4-BE49-F238E27FC236}">
                <a16:creationId xmlns:a16="http://schemas.microsoft.com/office/drawing/2014/main" id="{90E2F9A0-D8E1-0D98-E4F0-D1013FA2ED11}"/>
              </a:ext>
            </a:extLst>
          </p:cNvPr>
          <p:cNvSpPr txBox="1"/>
          <p:nvPr/>
        </p:nvSpPr>
        <p:spPr>
          <a:xfrm flipH="1">
            <a:off x="1217002" y="4140517"/>
            <a:ext cx="108573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E</a:t>
            </a:r>
          </a:p>
        </p:txBody>
      </p:sp>
      <p:sp>
        <p:nvSpPr>
          <p:cNvPr id="7" name="TextBox 6">
            <a:extLst>
              <a:ext uri="{FF2B5EF4-FFF2-40B4-BE49-F238E27FC236}">
                <a16:creationId xmlns:a16="http://schemas.microsoft.com/office/drawing/2014/main" id="{ED3F9006-2B4B-73AF-0167-D02DC0ED9310}"/>
              </a:ext>
            </a:extLst>
          </p:cNvPr>
          <p:cNvSpPr txBox="1"/>
          <p:nvPr/>
        </p:nvSpPr>
        <p:spPr>
          <a:xfrm>
            <a:off x="932873" y="4963363"/>
            <a:ext cx="914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S</a:t>
            </a:r>
          </a:p>
        </p:txBody>
      </p:sp>
      <p:sp>
        <p:nvSpPr>
          <p:cNvPr id="9" name="Rectangle 8">
            <a:extLst>
              <a:ext uri="{FF2B5EF4-FFF2-40B4-BE49-F238E27FC236}">
                <a16:creationId xmlns:a16="http://schemas.microsoft.com/office/drawing/2014/main" id="{03FFBF0F-B731-5883-13DD-ED59DC2AC738}"/>
              </a:ext>
            </a:extLst>
          </p:cNvPr>
          <p:cNvSpPr/>
          <p:nvPr/>
        </p:nvSpPr>
        <p:spPr>
          <a:xfrm>
            <a:off x="7573819" y="618067"/>
            <a:ext cx="4231282" cy="5774265"/>
          </a:xfrm>
          <a:prstGeom prst="rect">
            <a:avLst/>
          </a:prstGeom>
          <a:solidFill>
            <a:srgbClr val="1931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DE53AE18-8DAE-5EEC-BD5A-421332A14899}"/>
              </a:ext>
            </a:extLst>
          </p:cNvPr>
          <p:cNvSpPr/>
          <p:nvPr/>
        </p:nvSpPr>
        <p:spPr>
          <a:xfrm>
            <a:off x="8101781" y="453643"/>
            <a:ext cx="3703320" cy="94997"/>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5E28CE34-A15C-2B94-4BC4-F63B7A4B3162}"/>
              </a:ext>
            </a:extLst>
          </p:cNvPr>
          <p:cNvSpPr txBox="1"/>
          <p:nvPr/>
        </p:nvSpPr>
        <p:spPr>
          <a:xfrm>
            <a:off x="8029283" y="3009416"/>
            <a:ext cx="3623566"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ill Sans MT" panose="020B0502020104020203"/>
                <a:ea typeface="+mn-ea"/>
                <a:cs typeface="+mn-cs"/>
              </a:rPr>
              <a:t>Simply grab a partner and use the following link: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panose="020B0502020104020203"/>
                <a:ea typeface="+mn-ea"/>
                <a:cs typeface="+mn-cs"/>
              </a:rPr>
              <a:t>aburns10.altervista.org </a:t>
            </a:r>
          </a:p>
        </p:txBody>
      </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11023600" cy="1121871"/>
          </a:xfrm>
        </p:spPr>
        <p:txBody>
          <a:bodyPr anchor="ctr">
            <a:normAutofit/>
          </a:bodyPr>
          <a:lstStyle/>
          <a:p>
            <a:pPr algn="ctr"/>
            <a:r>
              <a:rPr lang="en-US" dirty="0"/>
              <a:t>                 What is foes? 	                            To Play</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7B94-2E53-F312-42F8-517197F09548}"/>
              </a:ext>
            </a:extLst>
          </p:cNvPr>
          <p:cNvSpPr>
            <a:spLocks noGrp="1"/>
          </p:cNvSpPr>
          <p:nvPr>
            <p:ph type="title"/>
          </p:nvPr>
        </p:nvSpPr>
        <p:spPr/>
        <p:txBody>
          <a:bodyPr/>
          <a:lstStyle/>
          <a:p>
            <a:r>
              <a:rPr lang="en-US" dirty="0"/>
              <a:t>Step 5 (part 4) – how animation 3 works</a:t>
            </a:r>
          </a:p>
        </p:txBody>
      </p:sp>
      <p:sp>
        <p:nvSpPr>
          <p:cNvPr id="3" name="Content Placeholder 2">
            <a:extLst>
              <a:ext uri="{FF2B5EF4-FFF2-40B4-BE49-F238E27FC236}">
                <a16:creationId xmlns:a16="http://schemas.microsoft.com/office/drawing/2014/main" id="{A05AE2CC-8405-0C63-DE66-3054B01D35D9}"/>
              </a:ext>
            </a:extLst>
          </p:cNvPr>
          <p:cNvSpPr>
            <a:spLocks noGrp="1"/>
          </p:cNvSpPr>
          <p:nvPr>
            <p:ph idx="1"/>
          </p:nvPr>
        </p:nvSpPr>
        <p:spPr>
          <a:xfrm>
            <a:off x="581192" y="1835440"/>
            <a:ext cx="11029615" cy="4857245"/>
          </a:xfrm>
        </p:spPr>
        <p:txBody>
          <a:bodyPr>
            <a:normAutofit/>
          </a:bodyPr>
          <a:lstStyle/>
          <a:p>
            <a:pPr marL="305435" indent="-305435"/>
            <a:r>
              <a:rPr lang="en-US" sz="2800" dirty="0">
                <a:solidFill>
                  <a:schemeClr val="tx1"/>
                </a:solidFill>
              </a:rPr>
              <a:t>How does this code allow user input?</a:t>
            </a:r>
          </a:p>
          <a:p>
            <a:pPr marL="0" indent="0">
              <a:buNone/>
            </a:pPr>
            <a:r>
              <a:rPr lang="en-US" sz="2800" dirty="0">
                <a:solidFill>
                  <a:schemeClr val="tx1"/>
                </a:solidFill>
              </a:rPr>
              <a:t>		- First, we place an event listener to trigger whenever a key on the 		keyboard is pressed</a:t>
            </a:r>
          </a:p>
          <a:p>
            <a:pPr marL="0" indent="0">
              <a:buNone/>
            </a:pPr>
            <a:r>
              <a:rPr lang="en-US" sz="2800" dirty="0">
                <a:solidFill>
                  <a:schemeClr val="tx1"/>
                </a:solidFill>
              </a:rPr>
              <a:t>		- Next, we add an if statement so moving the box can only be done 		if the key held down is A or D</a:t>
            </a:r>
          </a:p>
          <a:p>
            <a:pPr marL="0" indent="0">
              <a:buNone/>
            </a:pPr>
            <a:endParaRPr lang="en-US" sz="2800" dirty="0">
              <a:solidFill>
                <a:schemeClr val="tx1"/>
              </a:solidFill>
            </a:endParaRPr>
          </a:p>
          <a:p>
            <a:pPr marL="0" indent="0">
              <a:buNone/>
            </a:pPr>
            <a:r>
              <a:rPr lang="en-US" sz="2800" dirty="0">
                <a:solidFill>
                  <a:schemeClr val="tx1"/>
                </a:solidFill>
              </a:rPr>
              <a:t>Each key on the keyboard has a number id attached to them. For example, A is 65 and D is 68. If you want to find out every number id for each key, go to this site: </a:t>
            </a:r>
            <a:r>
              <a:rPr lang="en-US" sz="2800" dirty="0">
                <a:solidFill>
                  <a:schemeClr val="tx1"/>
                </a:solidFill>
                <a:ea typeface="+mn-lt"/>
                <a:cs typeface="+mn-lt"/>
              </a:rPr>
              <a:t>http://gcctech.org/csc/javascript/javascript_keycodes.htm</a:t>
            </a:r>
          </a:p>
        </p:txBody>
      </p:sp>
    </p:spTree>
    <p:extLst>
      <p:ext uri="{BB962C8B-B14F-4D97-AF65-F5344CB8AC3E}">
        <p14:creationId xmlns:p14="http://schemas.microsoft.com/office/powerpoint/2010/main" val="887573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2</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2! </a:t>
            </a:r>
          </a:p>
          <a:p>
            <a:pPr marL="0" indent="0" algn="ctr">
              <a:buNone/>
            </a:pPr>
            <a:endParaRPr lang="en-US" sz="2400" b="1" dirty="0"/>
          </a:p>
          <a:p>
            <a:pPr marL="0" indent="0" algn="ctr">
              <a:buNone/>
            </a:pPr>
            <a:r>
              <a:rPr lang="en-US" sz="2400" b="1" dirty="0"/>
              <a:t>Try experimenting with your new webpage by changing the addition or subtraction value of each key or try adding your own key codes!</a:t>
            </a:r>
          </a:p>
        </p:txBody>
      </p:sp>
    </p:spTree>
    <p:extLst>
      <p:ext uri="{BB962C8B-B14F-4D97-AF65-F5344CB8AC3E}">
        <p14:creationId xmlns:p14="http://schemas.microsoft.com/office/powerpoint/2010/main" val="3353702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C7B7-14E6-D3DC-1C7F-7C3D981B76D4}"/>
              </a:ext>
            </a:extLst>
          </p:cNvPr>
          <p:cNvSpPr>
            <a:spLocks noGrp="1"/>
          </p:cNvSpPr>
          <p:nvPr>
            <p:ph type="title"/>
          </p:nvPr>
        </p:nvSpPr>
        <p:spPr/>
        <p:txBody>
          <a:bodyPr/>
          <a:lstStyle/>
          <a:p>
            <a:r>
              <a:rPr lang="en-US"/>
              <a:t>Q/A? </a:t>
            </a:r>
          </a:p>
        </p:txBody>
      </p:sp>
      <p:pic>
        <p:nvPicPr>
          <p:cNvPr id="4" name="Picture 3" descr="Icon&#10;&#10;Description automatically generated">
            <a:extLst>
              <a:ext uri="{FF2B5EF4-FFF2-40B4-BE49-F238E27FC236}">
                <a16:creationId xmlns:a16="http://schemas.microsoft.com/office/drawing/2014/main" id="{10E09243-232F-817E-CFBF-16432099FCDB}"/>
              </a:ext>
            </a:extLst>
          </p:cNvPr>
          <p:cNvPicPr>
            <a:picLocks noChangeAspect="1"/>
          </p:cNvPicPr>
          <p:nvPr/>
        </p:nvPicPr>
        <p:blipFill>
          <a:blip r:embed="rId2"/>
          <a:stretch>
            <a:fillRect/>
          </a:stretch>
        </p:blipFill>
        <p:spPr>
          <a:xfrm>
            <a:off x="2308392" y="1968584"/>
            <a:ext cx="4244128" cy="4643466"/>
          </a:xfrm>
          <a:prstGeom prst="rect">
            <a:avLst/>
          </a:prstGeom>
        </p:spPr>
      </p:pic>
      <p:pic>
        <p:nvPicPr>
          <p:cNvPr id="6" name="Picture 5" descr="A picture containing clipart&#10;&#10;Description automatically generated">
            <a:extLst>
              <a:ext uri="{FF2B5EF4-FFF2-40B4-BE49-F238E27FC236}">
                <a16:creationId xmlns:a16="http://schemas.microsoft.com/office/drawing/2014/main" id="{6AD654E2-AD91-D06B-8B11-4FCF30DF8505}"/>
              </a:ext>
            </a:extLst>
          </p:cNvPr>
          <p:cNvPicPr>
            <a:picLocks noChangeAspect="1"/>
          </p:cNvPicPr>
          <p:nvPr/>
        </p:nvPicPr>
        <p:blipFill>
          <a:blip r:embed="rId3"/>
          <a:stretch>
            <a:fillRect/>
          </a:stretch>
        </p:blipFill>
        <p:spPr>
          <a:xfrm>
            <a:off x="6330846" y="2218862"/>
            <a:ext cx="3844039" cy="4393188"/>
          </a:xfrm>
          <a:prstGeom prst="rect">
            <a:avLst/>
          </a:prstGeom>
        </p:spPr>
      </p:pic>
    </p:spTree>
    <p:extLst>
      <p:ext uri="{BB962C8B-B14F-4D97-AF65-F5344CB8AC3E}">
        <p14:creationId xmlns:p14="http://schemas.microsoft.com/office/powerpoint/2010/main" val="33035136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692013"/>
            <a:ext cx="3081576" cy="1583099"/>
          </a:xfrm>
        </p:spPr>
        <p:txBody>
          <a:bodyPr>
            <a:normAutofit/>
          </a:bodyPr>
          <a:lstStyle/>
          <a:p>
            <a:r>
              <a:rPr lang="en-US" dirty="0">
                <a:solidFill>
                  <a:schemeClr val="bg2"/>
                </a:solidFill>
              </a:rPr>
              <a:t>Credits:</a:t>
            </a:r>
          </a:p>
          <a:p>
            <a:r>
              <a:rPr lang="en-US" dirty="0">
                <a:solidFill>
                  <a:schemeClr val="bg2"/>
                </a:solidFill>
              </a:rPr>
              <a:t>Alec Burns </a:t>
            </a:r>
            <a:r>
              <a:rPr lang="en-US" sz="1100" dirty="0">
                <a:solidFill>
                  <a:schemeClr val="bg2"/>
                </a:solidFill>
              </a:rPr>
              <a:t>(coding developer, web designer)</a:t>
            </a:r>
          </a:p>
          <a:p>
            <a:r>
              <a:rPr lang="en-US" dirty="0">
                <a:solidFill>
                  <a:schemeClr val="bg2"/>
                </a:solidFill>
              </a:rPr>
              <a:t>Alex Shaklee </a:t>
            </a:r>
            <a:r>
              <a:rPr lang="en-US" sz="1100" dirty="0">
                <a:solidFill>
                  <a:schemeClr val="bg2"/>
                </a:solidFill>
              </a:rPr>
              <a:t>(coding developer, web designer)</a:t>
            </a:r>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82125" cy="5676901"/>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713D-9E40-19BE-0DE3-28864FB69374}"/>
              </a:ext>
            </a:extLst>
          </p:cNvPr>
          <p:cNvSpPr>
            <a:spLocks noGrp="1"/>
          </p:cNvSpPr>
          <p:nvPr>
            <p:ph type="title"/>
          </p:nvPr>
        </p:nvSpPr>
        <p:spPr/>
        <p:txBody>
          <a:bodyPr/>
          <a:lstStyle/>
          <a:p>
            <a:r>
              <a:rPr lang="en-US" dirty="0"/>
              <a:t>Rules FOR ‘FOES’</a:t>
            </a:r>
          </a:p>
        </p:txBody>
      </p:sp>
      <p:sp>
        <p:nvSpPr>
          <p:cNvPr id="3" name="Content Placeholder 2">
            <a:extLst>
              <a:ext uri="{FF2B5EF4-FFF2-40B4-BE49-F238E27FC236}">
                <a16:creationId xmlns:a16="http://schemas.microsoft.com/office/drawing/2014/main" id="{AD384D8D-12C1-3199-DBCB-C87EBFBE41D6}"/>
              </a:ext>
            </a:extLst>
          </p:cNvPr>
          <p:cNvSpPr>
            <a:spLocks noGrp="1"/>
          </p:cNvSpPr>
          <p:nvPr>
            <p:ph sz="half" idx="1"/>
          </p:nvPr>
        </p:nvSpPr>
        <p:spPr>
          <a:xfrm>
            <a:off x="581193" y="2228002"/>
            <a:ext cx="5253077" cy="4451093"/>
          </a:xfrm>
        </p:spPr>
        <p:txBody>
          <a:bodyPr vert="horz" lIns="91440" tIns="45720" rIns="91440" bIns="45720" rtlCol="0" anchor="t">
            <a:normAutofit/>
          </a:bodyPr>
          <a:lstStyle/>
          <a:p>
            <a:pPr marL="0" indent="0">
              <a:buNone/>
            </a:pPr>
            <a:r>
              <a:rPr lang="en-US" dirty="0"/>
              <a:t>Each Player will start with:</a:t>
            </a:r>
          </a:p>
          <a:p>
            <a:pPr marL="305435" indent="-305435"/>
            <a:r>
              <a:rPr lang="en-US" dirty="0"/>
              <a:t>3 health ‘points’</a:t>
            </a:r>
          </a:p>
          <a:p>
            <a:pPr marL="305435" indent="-305435"/>
            <a:r>
              <a:rPr lang="en-US" dirty="0"/>
              <a:t>A double jump</a:t>
            </a:r>
          </a:p>
          <a:p>
            <a:pPr marL="305435" indent="-305435"/>
            <a:r>
              <a:rPr lang="en-US" dirty="0"/>
              <a:t>3 'shots'</a:t>
            </a:r>
          </a:p>
          <a:p>
            <a:pPr marL="0" indent="0">
              <a:buNone/>
            </a:pPr>
            <a:r>
              <a:rPr lang="en-US" dirty="0"/>
              <a:t>Each player must shoot the other while dodging the enemy player's projectiles. Losing your health results in a Round Loss.</a:t>
            </a:r>
          </a:p>
          <a:p>
            <a:pPr marL="0" indent="0">
              <a:buNone/>
            </a:pPr>
            <a:r>
              <a:rPr lang="en-US" b="1" dirty="0"/>
              <a:t>However, when a player </a:t>
            </a:r>
            <a:r>
              <a:rPr lang="en-US" b="1" i="1" dirty="0"/>
              <a:t>loses </a:t>
            </a:r>
            <a:r>
              <a:rPr lang="en-US" b="1" dirty="0"/>
              <a:t>a round, they are offered 1 of 2 randomized powerups which can be stacked. This gives the previous loser an opportunity to win in the next round.</a:t>
            </a:r>
            <a:endParaRPr lang="en-US" i="1" dirty="0"/>
          </a:p>
          <a:p>
            <a:pPr marL="0" indent="0">
              <a:buNone/>
            </a:pPr>
            <a:r>
              <a:rPr lang="en-US" dirty="0"/>
              <a:t>The first player to win </a:t>
            </a:r>
            <a:r>
              <a:rPr lang="en-US" b="1" dirty="0"/>
              <a:t>5 rounds </a:t>
            </a:r>
            <a:r>
              <a:rPr lang="en-US" dirty="0"/>
              <a:t>wins the game.</a:t>
            </a:r>
          </a:p>
          <a:p>
            <a:pPr marL="0" indent="0">
              <a:buNone/>
            </a:pPr>
            <a:endParaRPr lang="en-US" b="1" dirty="0"/>
          </a:p>
          <a:p>
            <a:pPr marL="0" indent="0">
              <a:buNone/>
            </a:pPr>
            <a:endParaRPr lang="en-US" dirty="0"/>
          </a:p>
        </p:txBody>
      </p:sp>
      <p:graphicFrame>
        <p:nvGraphicFramePr>
          <p:cNvPr id="5" name="Table 5">
            <a:extLst>
              <a:ext uri="{FF2B5EF4-FFF2-40B4-BE49-F238E27FC236}">
                <a16:creationId xmlns:a16="http://schemas.microsoft.com/office/drawing/2014/main" id="{3BFD6146-53BA-C217-0315-CD2DA2BF9137}"/>
              </a:ext>
            </a:extLst>
          </p:cNvPr>
          <p:cNvGraphicFramePr>
            <a:graphicFrameLocks noGrp="1"/>
          </p:cNvGraphicFramePr>
          <p:nvPr/>
        </p:nvGraphicFramePr>
        <p:xfrm>
          <a:off x="5910146" y="3150219"/>
          <a:ext cx="5794179" cy="1578343"/>
        </p:xfrm>
        <a:graphic>
          <a:graphicData uri="http://schemas.openxmlformats.org/drawingml/2006/table">
            <a:tbl>
              <a:tblPr firstRow="1" bandRow="1">
                <a:tableStyleId>{5C22544A-7EE6-4342-B048-85BDC9FD1C3A}</a:tableStyleId>
              </a:tblPr>
              <a:tblGrid>
                <a:gridCol w="2927195">
                  <a:extLst>
                    <a:ext uri="{9D8B030D-6E8A-4147-A177-3AD203B41FA5}">
                      <a16:colId xmlns:a16="http://schemas.microsoft.com/office/drawing/2014/main" val="3647814673"/>
                    </a:ext>
                  </a:extLst>
                </a:gridCol>
                <a:gridCol w="2866984">
                  <a:extLst>
                    <a:ext uri="{9D8B030D-6E8A-4147-A177-3AD203B41FA5}">
                      <a16:colId xmlns:a16="http://schemas.microsoft.com/office/drawing/2014/main" val="734233162"/>
                    </a:ext>
                  </a:extLst>
                </a:gridCol>
              </a:tblGrid>
              <a:tr h="371707">
                <a:tc>
                  <a:txBody>
                    <a:bodyPr/>
                    <a:lstStyle/>
                    <a:p>
                      <a:pPr algn="ctr"/>
                      <a:r>
                        <a:rPr lang="en-US"/>
                        <a:t>PLAYER 1 CONTROLS</a:t>
                      </a:r>
                    </a:p>
                  </a:txBody>
                  <a:tcPr>
                    <a:solidFill>
                      <a:srgbClr val="C00000"/>
                    </a:solidFill>
                  </a:tcPr>
                </a:tc>
                <a:tc>
                  <a:txBody>
                    <a:bodyPr/>
                    <a:lstStyle/>
                    <a:p>
                      <a:pPr algn="ctr"/>
                      <a:r>
                        <a:rPr lang="en-US"/>
                        <a:t>PLAYER 2 CONTROLS</a:t>
                      </a:r>
                    </a:p>
                  </a:txBody>
                  <a:tcPr>
                    <a:solidFill>
                      <a:schemeClr val="accent3">
                        <a:lumMod val="50000"/>
                      </a:schemeClr>
                    </a:solidFill>
                  </a:tcPr>
                </a:tc>
                <a:extLst>
                  <a:ext uri="{0D108BD9-81ED-4DB2-BD59-A6C34878D82A}">
                    <a16:rowId xmlns:a16="http://schemas.microsoft.com/office/drawing/2014/main" val="1610406920"/>
                  </a:ext>
                </a:extLst>
              </a:tr>
              <a:tr h="1206636">
                <a:tc>
                  <a:txBody>
                    <a:bodyPr/>
                    <a:lstStyle/>
                    <a:p>
                      <a:pPr algn="ctr"/>
                      <a:r>
                        <a:rPr lang="en-US" dirty="0"/>
                        <a:t>W: Jump</a:t>
                      </a:r>
                    </a:p>
                    <a:p>
                      <a:pPr lvl="0" algn="ctr">
                        <a:buNone/>
                      </a:pPr>
                      <a:r>
                        <a:rPr lang="en-US" dirty="0"/>
                        <a:t>A: Left</a:t>
                      </a:r>
                    </a:p>
                    <a:p>
                      <a:pPr lvl="0" algn="ctr">
                        <a:buNone/>
                      </a:pPr>
                      <a:r>
                        <a:rPr lang="en-US" dirty="0"/>
                        <a:t> D: Right</a:t>
                      </a:r>
                    </a:p>
                    <a:p>
                      <a:pPr lvl="0" algn="ctr">
                        <a:buNone/>
                      </a:pPr>
                      <a:r>
                        <a:rPr lang="en-US" dirty="0"/>
                        <a:t>V: Shoot</a:t>
                      </a:r>
                    </a:p>
                  </a:txBody>
                  <a:tcPr/>
                </a:tc>
                <a:tc>
                  <a:txBody>
                    <a:bodyPr/>
                    <a:lstStyle/>
                    <a:p>
                      <a:pPr algn="ctr"/>
                      <a:r>
                        <a:rPr lang="en-US" dirty="0"/>
                        <a:t>Up Arrow Key: Jump</a:t>
                      </a:r>
                    </a:p>
                    <a:p>
                      <a:pPr lvl="0" algn="ctr">
                        <a:buNone/>
                      </a:pPr>
                      <a:r>
                        <a:rPr lang="en-US" dirty="0"/>
                        <a:t>Left Arrow Key: Left</a:t>
                      </a:r>
                    </a:p>
                    <a:p>
                      <a:pPr lvl="0" algn="ctr">
                        <a:buNone/>
                      </a:pPr>
                      <a:r>
                        <a:rPr lang="en-US" dirty="0"/>
                        <a:t>Right Arrow Key: Right</a:t>
                      </a:r>
                    </a:p>
                    <a:p>
                      <a:pPr lvl="0" algn="ctr">
                        <a:buNone/>
                      </a:pPr>
                      <a:r>
                        <a:rPr lang="en-US" dirty="0"/>
                        <a:t>Forward Slash(/): Shoot</a:t>
                      </a:r>
                    </a:p>
                  </a:txBody>
                  <a:tcPr/>
                </a:tc>
                <a:extLst>
                  <a:ext uri="{0D108BD9-81ED-4DB2-BD59-A6C34878D82A}">
                    <a16:rowId xmlns:a16="http://schemas.microsoft.com/office/drawing/2014/main" val="864747595"/>
                  </a:ext>
                </a:extLst>
              </a:tr>
            </a:tbl>
          </a:graphicData>
        </a:graphic>
      </p:graphicFrame>
    </p:spTree>
    <p:extLst>
      <p:ext uri="{BB962C8B-B14F-4D97-AF65-F5344CB8AC3E}">
        <p14:creationId xmlns:p14="http://schemas.microsoft.com/office/powerpoint/2010/main" val="244828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9E3DC-B9D4-10BB-7FCF-09A8D8538F9E}"/>
              </a:ext>
            </a:extLst>
          </p:cNvPr>
          <p:cNvSpPr txBox="1"/>
          <p:nvPr/>
        </p:nvSpPr>
        <p:spPr>
          <a:xfrm>
            <a:off x="3321699" y="5397812"/>
            <a:ext cx="5342652" cy="400110"/>
          </a:xfrm>
          <a:prstGeom prst="rect">
            <a:avLst/>
          </a:prstGeom>
          <a:noFill/>
        </p:spPr>
        <p:txBody>
          <a:bodyPr wrap="square" rtlCol="0">
            <a:spAutoFit/>
          </a:bodyPr>
          <a:lstStyle/>
          <a:p>
            <a:r>
              <a:rPr lang="en-US" sz="2000" dirty="0">
                <a:solidFill>
                  <a:schemeClr val="bg1"/>
                </a:solidFill>
              </a:rPr>
              <a:t>Here is an example of how FOES is played!</a:t>
            </a:r>
            <a:endParaRPr lang="en-US" sz="2400" dirty="0">
              <a:solidFill>
                <a:schemeClr val="bg1"/>
              </a:solidFill>
            </a:endParaRPr>
          </a:p>
        </p:txBody>
      </p:sp>
      <p:pic>
        <p:nvPicPr>
          <p:cNvPr id="3" name="Foes - Game Example">
            <a:hlinkClick r:id="" action="ppaction://media"/>
            <a:extLst>
              <a:ext uri="{FF2B5EF4-FFF2-40B4-BE49-F238E27FC236}">
                <a16:creationId xmlns:a16="http://schemas.microsoft.com/office/drawing/2014/main" id="{8AC1272B-A3C2-13A5-A418-1CC8B91CAF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2436" y="677051"/>
            <a:ext cx="7829939" cy="4404341"/>
          </a:xfrm>
          <a:prstGeom prst="rect">
            <a:avLst/>
          </a:prstGeom>
        </p:spPr>
      </p:pic>
    </p:spTree>
    <p:extLst>
      <p:ext uri="{BB962C8B-B14F-4D97-AF65-F5344CB8AC3E}">
        <p14:creationId xmlns:p14="http://schemas.microsoft.com/office/powerpoint/2010/main" val="9688024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1:   Introduction Page </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lstStyle/>
          <a:p>
            <a:pPr marL="305435" indent="-305435"/>
            <a:r>
              <a:rPr lang="en-US" sz="2800" dirty="0">
                <a:solidFill>
                  <a:schemeClr val="tx1"/>
                </a:solidFill>
              </a:rPr>
              <a:t>In this exercise, we will learn how to edit and create dynamic webpages. This exercise aims to teach students the basics of formatting with HTML and CSS, along with how the utilization of JavaScript allows us to create interactive games much like ‘FOES’.</a:t>
            </a:r>
          </a:p>
        </p:txBody>
      </p:sp>
    </p:spTree>
    <p:extLst>
      <p:ext uri="{BB962C8B-B14F-4D97-AF65-F5344CB8AC3E}">
        <p14:creationId xmlns:p14="http://schemas.microsoft.com/office/powerpoint/2010/main" val="31239580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TotalTime>
  <Words>3073</Words>
  <Application>Microsoft Office PowerPoint</Application>
  <PresentationFormat>Widescreen</PresentationFormat>
  <Paragraphs>251</Paragraphs>
  <Slides>63</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vt:lpstr>
      <vt:lpstr>Arial</vt:lpstr>
      <vt:lpstr>Calibri</vt:lpstr>
      <vt:lpstr>Gill Sans MT</vt:lpstr>
      <vt:lpstr>Wingdings</vt:lpstr>
      <vt:lpstr>Wingdings 2</vt:lpstr>
      <vt:lpstr>Dividend</vt:lpstr>
      <vt:lpstr>Foes:  Teaching JavaScript Fundamentals through a Multiplayer fighter game </vt:lpstr>
      <vt:lpstr>PowerPoint Presentation</vt:lpstr>
      <vt:lpstr>Meet the Creators of “foes”</vt:lpstr>
      <vt:lpstr>What is tap?</vt:lpstr>
      <vt:lpstr>Event Examples:</vt:lpstr>
      <vt:lpstr>                 What is foes?                              To Play</vt:lpstr>
      <vt:lpstr>Rules FOR ‘FOES’</vt:lpstr>
      <vt:lpstr>PowerPoint Presentation</vt:lpstr>
      <vt:lpstr>Workshop 1:   Introduction Page </vt:lpstr>
      <vt:lpstr>Workshop 1:   What is a webpage?</vt:lpstr>
      <vt:lpstr>Workshop 1:   What Can each language do?</vt:lpstr>
      <vt:lpstr>Workshop 1:  Access Workshop Materials</vt:lpstr>
      <vt:lpstr>Step 1 – html Tags</vt:lpstr>
      <vt:lpstr>Step 1 (part 2) – style tags</vt:lpstr>
      <vt:lpstr>Step 1 (part 3) – script tags</vt:lpstr>
      <vt:lpstr>step 1 (part 4) – open foes folder</vt:lpstr>
      <vt:lpstr>step 1 (part 5) – open folders</vt:lpstr>
      <vt:lpstr>step 1 (part 6) – open Webpage Link</vt:lpstr>
      <vt:lpstr>step 1 (part 7) – Webpage open</vt:lpstr>
      <vt:lpstr>step 2 – Change Webpage title</vt:lpstr>
      <vt:lpstr>Step 3 - Change The Background Color</vt:lpstr>
      <vt:lpstr>step 3 (part 2) – view new webpage color</vt:lpstr>
      <vt:lpstr>Step 4 - buttons</vt:lpstr>
      <vt:lpstr>Step 4 (Part 2) – Make a function</vt:lpstr>
      <vt:lpstr>Step 4 (Part 3) – Make a Message</vt:lpstr>
      <vt:lpstr>Step 4 (Part 4) – Make a button</vt:lpstr>
      <vt:lpstr>Step 4 (Part 5) – Make a button name</vt:lpstr>
      <vt:lpstr>Step 4 (part 6) – click your button</vt:lpstr>
      <vt:lpstr>Step 5 – add background image</vt:lpstr>
      <vt:lpstr>Step 5 (Part 2) – create background function</vt:lpstr>
      <vt:lpstr>Step 5 (Part 3) – add background image</vt:lpstr>
      <vt:lpstr>Step 5 (part 4) – add background image button</vt:lpstr>
      <vt:lpstr>Step 5 (part 5) – add background image button</vt:lpstr>
      <vt:lpstr>Step 5 (part 6) – Click your Button</vt:lpstr>
      <vt:lpstr>Step 6 - Change frog picture</vt:lpstr>
      <vt:lpstr>Step 6 (part 2) – Copy image address/link</vt:lpstr>
      <vt:lpstr>Step 6 (part 3) – Copy image address/link</vt:lpstr>
      <vt:lpstr>Step 6 (part 4) – Your new image</vt:lpstr>
      <vt:lpstr>End of workshop 1</vt:lpstr>
      <vt:lpstr>Workshop 2:  introduction/Access Workshop Materials</vt:lpstr>
      <vt:lpstr>Step 1 – html Tags</vt:lpstr>
      <vt:lpstr>Step 1 (part 2) – style tags</vt:lpstr>
      <vt:lpstr>Step 1 (part 3) – script tags</vt:lpstr>
      <vt:lpstr>step 1 (part 4) – open foes folder</vt:lpstr>
      <vt:lpstr>step 1 (part 5) – open folders</vt:lpstr>
      <vt:lpstr>step 1 (part 6) – open Webpage Link</vt:lpstr>
      <vt:lpstr>step 1 (part 7) – Webpage open</vt:lpstr>
      <vt:lpstr>Step 2 – get familiar with your code</vt:lpstr>
      <vt:lpstr>step 3 – Add animation to canvas 1</vt:lpstr>
      <vt:lpstr>step 3 (part 2) – run animation for canvas 1</vt:lpstr>
      <vt:lpstr>step 3 (part 3) – Fix animation for canvas 1</vt:lpstr>
      <vt:lpstr>step 3 (part 4) – run animation Again for canvas 1</vt:lpstr>
      <vt:lpstr>step 4 – Fix animation 2</vt:lpstr>
      <vt:lpstr>step 4 (part 2) – What happened to animation 2?</vt:lpstr>
      <vt:lpstr>step 4 (part 3) – Subtract Box width</vt:lpstr>
      <vt:lpstr>step 4 (part 4) – run animation 2 again</vt:lpstr>
      <vt:lpstr>step 5 – Run animation 3</vt:lpstr>
      <vt:lpstr>Step 5 (part 2) – run animation 3</vt:lpstr>
      <vt:lpstr>step 5 (part 3) – Run animation 3 again</vt:lpstr>
      <vt:lpstr>Step 5 (part 4) – how animation 3 works</vt:lpstr>
      <vt:lpstr>End of workshop 2</vt:lpstr>
      <vt:lpstr>Q/A?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Foes:  Teaching JavaScript Fundamentals through a Multiplayer fighter game</dc:title>
  <dc:creator>Danielle Mathieu</dc:creator>
  <cp:lastModifiedBy>Danielle Mathieu</cp:lastModifiedBy>
  <cp:revision>5</cp:revision>
  <dcterms:created xsi:type="dcterms:W3CDTF">2024-03-25T17:13:23Z</dcterms:created>
  <dcterms:modified xsi:type="dcterms:W3CDTF">2024-03-28T18:06:40Z</dcterms:modified>
</cp:coreProperties>
</file>